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jpeg" ContentType="image/jpe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9144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CB1546F-32F8-42BE-98F8-80F0CEC9772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3F309C7-6DBF-49D5-A16A-16CA65E7F4E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57F26DA-71AC-4A9D-A60E-932A381F87E7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BC02E07-401F-4C7C-B67D-1E3ACC89522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32A1635-21B2-4514-B436-A3282B7D321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E2C9D3F-D833-420C-B152-0B2AC9E6D0F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01BE6C9-858B-4FC6-9878-C02043DF0ED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0A872C5-07A1-4081-AB08-D9F1D793228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AC45094-600E-4BCB-BC68-C7510323136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713F7A4-41CC-43E3-8461-7D453F31BB7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BEA003D-6178-4D03-9223-4C562F0B0CC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C601B9F-DE2D-4313-B29A-9EB1B63166B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55F7F7E-C67C-4284-8865-EAFCA37690B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7D8B82B-861F-401F-B874-F85E3F8CA9A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D59CA13-8CAB-49EE-AB83-FFC991CA82E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DF79A20-3F6D-4DA1-B779-F0463CB3730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3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CC6E504-B7A2-4693-8B8D-B0E76D94A32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588C09D-E038-4640-9576-D05193BF818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6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7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A0A85BC-83E5-4FBD-96A8-3D1D43AD32E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6CDEE65-D9D3-453C-8A49-BE2800DE283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F22C429-0E94-426B-A4BE-374B2898634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61FFD5C-52B9-476A-8C9A-E3BB882F09D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EBB342E-8BE0-4619-99A6-0531EDA6B22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0B01FF3-9821-48A5-B698-A962BAD0022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Пирог 6" hidden="1"/>
          <p:cNvSpPr/>
          <p:nvPr/>
        </p:nvSpPr>
        <p:spPr>
          <a:xfrm>
            <a:off x="-815760" y="-815760"/>
            <a:ext cx="1638360" cy="163836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cap="rnd" w="3175">
            <a:solidFill>
              <a:srgbClr val="e7dec9">
                <a:shade val="70000"/>
                <a:satMod val="200000"/>
                <a:alpha val="100000"/>
              </a:srgbClr>
            </a:solidFill>
            <a:round/>
          </a:ln>
          <a:effectLst>
            <a:outerShdw blurRad="63360" dir="5400000" dist="25560" rotWithShape="0">
              <a:srgbClr val="000000">
                <a:alpha val="43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" name="Овал 7" hidden="1"/>
          <p:cNvSpPr/>
          <p:nvPr/>
        </p:nvSpPr>
        <p:spPr>
          <a:xfrm>
            <a:off x="168840" y="21240"/>
            <a:ext cx="1701720" cy="1701720"/>
          </a:xfrm>
          <a:prstGeom prst="ellipse">
            <a:avLst/>
          </a:prstGeom>
          <a:noFill/>
          <a:ln cap="rnd" w="27305">
            <a:solidFill>
              <a:srgbClr val="e7dec9">
                <a:tint val="45000"/>
                <a:satMod val="325000"/>
                <a:alpha val="100000"/>
              </a:srgbClr>
            </a:solidFill>
            <a:round/>
          </a:ln>
          <a:effectLst>
            <a:outerShdw algn="tl" blurRad="25560" dir="5400000" dist="2556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" name="Кольцо 10" hidden="1"/>
          <p:cNvSpPr/>
          <p:nvPr/>
        </p:nvSpPr>
        <p:spPr>
          <a:xfrm rot="2315400">
            <a:off x="182880" y="1054800"/>
            <a:ext cx="1125360" cy="1102320"/>
          </a:xfrm>
          <a:prstGeom prst="donut">
            <a:avLst>
              <a:gd name="adj" fmla="val 11833"/>
            </a:avLst>
          </a:prstGeom>
          <a:gradFill rotWithShape="0">
            <a:gsLst>
              <a:gs pos="0">
                <a:srgbClr val="eed18e">
                  <a:alpha val="60000"/>
                </a:srgbClr>
              </a:gs>
              <a:gs pos="100000">
                <a:srgbClr val="fefaf6">
                  <a:alpha val="70196"/>
                </a:srgbClr>
              </a:gs>
            </a:gsLst>
            <a:lin ang="13500000"/>
          </a:gradFill>
          <a:ln cap="rnd" w="7350">
            <a:solidFill>
              <a:srgbClr val="e7dec9">
                <a:shade val="60000"/>
                <a:satMod val="220000"/>
                <a:alpha val="100000"/>
              </a:srgbClr>
            </a:solidFill>
            <a:round/>
          </a:ln>
          <a:effectLst>
            <a:outerShdw algn="tl" blurRad="12600" dir="4557825" dist="14843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" name="Прямоугольник 11" hidden="1"/>
          <p:cNvSpPr/>
          <p:nvPr/>
        </p:nvSpPr>
        <p:spPr>
          <a:xfrm>
            <a:off x="1013040" y="0"/>
            <a:ext cx="8130600" cy="6857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360" dir="5400000" dist="25560" rotWithShape="0">
              <a:srgbClr val="000000">
                <a:alpha val="43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" name="Прямоугольник 14" hidden="1"/>
          <p:cNvSpPr/>
          <p:nvPr/>
        </p:nvSpPr>
        <p:spPr>
          <a:xfrm>
            <a:off x="1014840" y="0"/>
            <a:ext cx="72720" cy="6857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20" dir="10800000" dist="3816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" name="Прямоугольник 4"/>
          <p:cNvSpPr/>
          <p:nvPr/>
        </p:nvSpPr>
        <p:spPr>
          <a:xfrm>
            <a:off x="1014840" y="0"/>
            <a:ext cx="8128800" cy="6857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360" dir="5400000" dist="25560" rotWithShape="0">
              <a:srgbClr val="000000">
                <a:alpha val="43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" name="PlaceHolder 1"/>
          <p:cNvSpPr>
            <a:spLocks noGrp="1"/>
          </p:cNvSpPr>
          <p:nvPr>
            <p:ph type="dt" idx="1"/>
          </p:nvPr>
        </p:nvSpPr>
        <p:spPr>
          <a:xfrm>
            <a:off x="3581280" y="630540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b5a989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b5a989"/>
                </a:solidFill>
                <a:latin typeface="Arial"/>
                <a:ea typeface="Arial"/>
              </a:rPr>
              <a:t>&lt;дата/время&gt;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ftr" idx="2"/>
          </p:nvPr>
        </p:nvSpPr>
        <p:spPr>
          <a:xfrm>
            <a:off x="5715000" y="630540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buNone/>
              <a:defRPr b="0" lang="ru-RU" sz="1400" spc="-1" strike="noStrike"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sldNum" idx="3"/>
          </p:nvPr>
        </p:nvSpPr>
        <p:spPr>
          <a:xfrm>
            <a:off x="8613720" y="6305400"/>
            <a:ext cx="456840" cy="47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defRPr b="0" lang="ru-RU" sz="1200" spc="-1" strike="noStrike">
                <a:solidFill>
                  <a:srgbClr val="b5a989"/>
                </a:solidFill>
                <a:latin typeface="Arial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11FF19BE-3A6D-4017-8974-86E41C04BBD4}" type="slidenum">
              <a:rPr b="0" lang="ru-RU" sz="1200" spc="-1" strike="noStrike">
                <a:solidFill>
                  <a:srgbClr val="b5a989"/>
                </a:solidFill>
                <a:latin typeface="Arial"/>
                <a:ea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9" name="Прямоугольник 5"/>
          <p:cNvSpPr/>
          <p:nvPr/>
        </p:nvSpPr>
        <p:spPr>
          <a:xfrm>
            <a:off x="1014840" y="0"/>
            <a:ext cx="72720" cy="6857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20" dir="10800000" dist="3816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Gill Sans MT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Gill Sans MT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Gill Sans M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Gill Sans MT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Gill Sans M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Gill Sans MT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Gill Sans M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Gill Sans MT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Gill Sans M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Gill Sans MT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Gill Sans M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Gill Sans MT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ирог 6"/>
          <p:cNvSpPr/>
          <p:nvPr/>
        </p:nvSpPr>
        <p:spPr>
          <a:xfrm>
            <a:off x="-815760" y="-815760"/>
            <a:ext cx="1638360" cy="163836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cap="rnd" w="3175">
            <a:solidFill>
              <a:srgbClr val="e7dec9">
                <a:shade val="70000"/>
                <a:satMod val="200000"/>
                <a:alpha val="100000"/>
              </a:srgbClr>
            </a:solidFill>
            <a:round/>
          </a:ln>
          <a:effectLst>
            <a:outerShdw blurRad="63360" dir="5400000" dist="25560" rotWithShape="0">
              <a:srgbClr val="000000">
                <a:alpha val="43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9" name="Овал 7"/>
          <p:cNvSpPr/>
          <p:nvPr/>
        </p:nvSpPr>
        <p:spPr>
          <a:xfrm>
            <a:off x="168840" y="21240"/>
            <a:ext cx="1701720" cy="1701720"/>
          </a:xfrm>
          <a:prstGeom prst="ellipse">
            <a:avLst/>
          </a:prstGeom>
          <a:noFill/>
          <a:ln cap="rnd" w="27305">
            <a:solidFill>
              <a:srgbClr val="e7dec9">
                <a:tint val="45000"/>
                <a:satMod val="325000"/>
                <a:alpha val="100000"/>
              </a:srgbClr>
            </a:solidFill>
            <a:round/>
          </a:ln>
          <a:effectLst>
            <a:outerShdw algn="tl" blurRad="25560" dir="5400000" dist="2556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0" name="Кольцо 10"/>
          <p:cNvSpPr/>
          <p:nvPr/>
        </p:nvSpPr>
        <p:spPr>
          <a:xfrm rot="2315400">
            <a:off x="182880" y="1054800"/>
            <a:ext cx="1125360" cy="1102320"/>
          </a:xfrm>
          <a:prstGeom prst="donut">
            <a:avLst>
              <a:gd name="adj" fmla="val 11833"/>
            </a:avLst>
          </a:prstGeom>
          <a:gradFill rotWithShape="0">
            <a:gsLst>
              <a:gs pos="0">
                <a:srgbClr val="eed18e">
                  <a:alpha val="60000"/>
                </a:srgbClr>
              </a:gs>
              <a:gs pos="100000">
                <a:srgbClr val="fefaf6">
                  <a:alpha val="70196"/>
                </a:srgbClr>
              </a:gs>
            </a:gsLst>
            <a:lin ang="13500000"/>
          </a:gradFill>
          <a:ln cap="rnd" w="7350">
            <a:solidFill>
              <a:srgbClr val="e7dec9">
                <a:shade val="60000"/>
                <a:satMod val="220000"/>
                <a:alpha val="100000"/>
              </a:srgbClr>
            </a:solidFill>
            <a:round/>
          </a:ln>
          <a:effectLst>
            <a:outerShdw algn="tl" blurRad="12600" dir="4557825" dist="14843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1" name="Прямоугольник 11"/>
          <p:cNvSpPr/>
          <p:nvPr/>
        </p:nvSpPr>
        <p:spPr>
          <a:xfrm>
            <a:off x="1013040" y="0"/>
            <a:ext cx="8130600" cy="6857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360" dir="5400000" dist="25560" rotWithShape="0">
              <a:srgbClr val="000000">
                <a:alpha val="43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2" name="Прямоугольник 14"/>
          <p:cNvSpPr/>
          <p:nvPr/>
        </p:nvSpPr>
        <p:spPr>
          <a:xfrm>
            <a:off x="1014840" y="0"/>
            <a:ext cx="72720" cy="6857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20" dir="10800000" dist="3816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Autofit/>
          </a:bodyPr>
          <a:p>
            <a:pPr indent="0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Gill Sans MT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3200" spc="-1" strike="noStrike">
                <a:solidFill>
                  <a:srgbClr val="000000"/>
                </a:solidFill>
                <a:latin typeface="Gill Sans MT"/>
              </a:rPr>
              <a:t>Второй уровень структуры</a:t>
            </a: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Gill Sans MT"/>
              </a:rPr>
              <a:t>Третий уровень структуры</a:t>
            </a: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3200" spc="-1" strike="noStrike">
                <a:solidFill>
                  <a:srgbClr val="000000"/>
                </a:solidFill>
                <a:latin typeface="Gill Sans MT"/>
              </a:rPr>
              <a:t>Четвёртый уровень структуры</a:t>
            </a: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Gill Sans MT"/>
              </a:rPr>
              <a:t>Пятый уровень структуры</a:t>
            </a: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Gill Sans MT"/>
              </a:rPr>
              <a:t>Шестой уровень структуры</a:t>
            </a: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Gill Sans MT"/>
              </a:rPr>
              <a:t>Седьмой уровень структуры</a:t>
            </a: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dt" idx="4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indent="0">
              <a:buNone/>
              <a:defRPr b="0" lang="ru-RU" sz="1400" spc="-1" strike="noStrike"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ftr" idx="5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indent="0" algn="ctr">
              <a:buNone/>
              <a:defRPr b="0" lang="ru-RU" sz="1400" spc="-1" strike="noStrike"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 type="sldNum" idx="6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indent="0">
              <a:buNone/>
              <a:defRPr b="0" lang="ru-RU" sz="2400" spc="-1" strike="noStrike">
                <a:latin typeface="Times New Roman"/>
              </a:defRPr>
            </a:lvl1pPr>
          </a:lstStyle>
          <a:p>
            <a:pPr indent="0">
              <a:buNone/>
            </a:pPr>
            <a:endParaRPr b="0" lang="ru-RU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Пирог 6"/>
          <p:cNvSpPr/>
          <p:nvPr/>
        </p:nvSpPr>
        <p:spPr>
          <a:xfrm>
            <a:off x="-815760" y="-815760"/>
            <a:ext cx="1638360" cy="163836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cap="rnd" w="3175">
            <a:solidFill>
              <a:srgbClr val="e7dec9">
                <a:shade val="70000"/>
                <a:satMod val="200000"/>
                <a:alpha val="100000"/>
              </a:srgbClr>
            </a:solidFill>
            <a:round/>
          </a:ln>
          <a:effectLst>
            <a:outerShdw blurRad="63360" dir="5400000" dist="25560" rotWithShape="0">
              <a:srgbClr val="000000">
                <a:alpha val="43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5" name="Овал 7"/>
          <p:cNvSpPr/>
          <p:nvPr/>
        </p:nvSpPr>
        <p:spPr>
          <a:xfrm>
            <a:off x="168840" y="21240"/>
            <a:ext cx="1701720" cy="1701720"/>
          </a:xfrm>
          <a:prstGeom prst="ellipse">
            <a:avLst/>
          </a:prstGeom>
          <a:noFill/>
          <a:ln cap="rnd" w="27305">
            <a:solidFill>
              <a:srgbClr val="e7dec9">
                <a:tint val="45000"/>
                <a:satMod val="325000"/>
                <a:alpha val="100000"/>
              </a:srgbClr>
            </a:solidFill>
            <a:round/>
          </a:ln>
          <a:effectLst>
            <a:outerShdw algn="tl" blurRad="25560" dir="5400000" dist="2556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6" name="Кольцо 10"/>
          <p:cNvSpPr/>
          <p:nvPr/>
        </p:nvSpPr>
        <p:spPr>
          <a:xfrm rot="2315400">
            <a:off x="182880" y="1054800"/>
            <a:ext cx="1125360" cy="1102320"/>
          </a:xfrm>
          <a:prstGeom prst="donut">
            <a:avLst>
              <a:gd name="adj" fmla="val 11833"/>
            </a:avLst>
          </a:prstGeom>
          <a:gradFill rotWithShape="0">
            <a:gsLst>
              <a:gs pos="0">
                <a:srgbClr val="eed18e">
                  <a:alpha val="60000"/>
                </a:srgbClr>
              </a:gs>
              <a:gs pos="100000">
                <a:srgbClr val="fefaf6">
                  <a:alpha val="70196"/>
                </a:srgbClr>
              </a:gs>
            </a:gsLst>
            <a:lin ang="13500000"/>
          </a:gradFill>
          <a:ln cap="rnd" w="7350">
            <a:solidFill>
              <a:srgbClr val="e7dec9">
                <a:shade val="60000"/>
                <a:satMod val="220000"/>
                <a:alpha val="100000"/>
              </a:srgbClr>
            </a:solidFill>
            <a:round/>
          </a:ln>
          <a:effectLst>
            <a:outerShdw algn="tl" blurRad="12600" dir="4557825" dist="14843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7" name="Прямоугольник 11"/>
          <p:cNvSpPr/>
          <p:nvPr/>
        </p:nvSpPr>
        <p:spPr>
          <a:xfrm>
            <a:off x="1013040" y="0"/>
            <a:ext cx="8130600" cy="6857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360" dir="5400000" dist="25560" rotWithShape="0">
              <a:srgbClr val="000000">
                <a:alpha val="43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8" name="Прямоугольник 14"/>
          <p:cNvSpPr/>
          <p:nvPr/>
        </p:nvSpPr>
        <p:spPr>
          <a:xfrm>
            <a:off x="1014840" y="0"/>
            <a:ext cx="72720" cy="6857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20" dir="10800000" dist="3816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indent="0">
              <a:buNone/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994200" cy="49672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Gill Sans MT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3200" spc="-1" strike="noStrike">
                <a:solidFill>
                  <a:srgbClr val="000000"/>
                </a:solidFill>
                <a:latin typeface="Gill Sans MT"/>
              </a:rPr>
              <a:t>Второй уровень структуры</a:t>
            </a: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Gill Sans MT"/>
              </a:rPr>
              <a:t>Третий уровень структуры</a:t>
            </a: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3200" spc="-1" strike="noStrike">
                <a:solidFill>
                  <a:srgbClr val="000000"/>
                </a:solidFill>
                <a:latin typeface="Gill Sans MT"/>
              </a:rPr>
              <a:t>Четвёртый уровень структуры</a:t>
            </a: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Gill Sans MT"/>
              </a:rPr>
              <a:t>Пятый уровень структуры</a:t>
            </a: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Gill Sans MT"/>
              </a:rPr>
              <a:t>Шестой уровень структуры</a:t>
            </a: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Gill Sans MT"/>
              </a:rPr>
              <a:t>Седьмой уровень структуры</a:t>
            </a: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92240" y="1600200"/>
            <a:ext cx="3994200" cy="49672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Gill Sans MT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3200" spc="-1" strike="noStrike">
                <a:solidFill>
                  <a:srgbClr val="000000"/>
                </a:solidFill>
                <a:latin typeface="Gill Sans MT"/>
              </a:rPr>
              <a:t>Второй уровень структуры</a:t>
            </a: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Gill Sans MT"/>
              </a:rPr>
              <a:t>Третий уровень структуры</a:t>
            </a: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3200" spc="-1" strike="noStrike">
                <a:solidFill>
                  <a:srgbClr val="000000"/>
                </a:solidFill>
                <a:latin typeface="Gill Sans MT"/>
              </a:rPr>
              <a:t>Четвёртый уровень структуры</a:t>
            </a: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Gill Sans MT"/>
              </a:rPr>
              <a:t>Пятый уровень структуры</a:t>
            </a: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Gill Sans MT"/>
              </a:rPr>
              <a:t>Шестой уровень структуры</a:t>
            </a: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Gill Sans MT"/>
              </a:rPr>
              <a:t>Седьмой уровень структуры</a:t>
            </a: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jpe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9cb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Box 1"/>
          <p:cNvSpPr/>
          <p:nvPr/>
        </p:nvSpPr>
        <p:spPr>
          <a:xfrm>
            <a:off x="1403640" y="1340640"/>
            <a:ext cx="6624360" cy="277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uk-UA" sz="4400" spc="-1" strike="noStrike">
                <a:solidFill>
                  <a:schemeClr val="accent3"/>
                </a:solidFill>
                <a:latin typeface="Times New Roman"/>
                <a:ea typeface="Arial"/>
              </a:rPr>
              <a:t>Приготування напівфабрикатів з м'яса та сільськогосподарської птиці </a:t>
            </a:r>
            <a:endParaRPr b="0" lang="ru-RU" sz="4400" spc="-1" strike="noStrike">
              <a:latin typeface="Arial"/>
            </a:endParaRPr>
          </a:p>
        </p:txBody>
      </p:sp>
    </p:spTree>
  </p:cSld>
  <mc:AlternateContent>
    <mc:Choice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39"/>
          <p:cNvSpPr/>
          <p:nvPr/>
        </p:nvSpPr>
        <p:spPr>
          <a:xfrm>
            <a:off x="881640" y="1052640"/>
            <a:ext cx="8424360" cy="502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	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	</a:t>
            </a:r>
            <a:r>
              <a:rPr b="0" lang="ru-RU" sz="2800" spc="-1" strike="noStrike" u="sng">
                <a:solidFill>
                  <a:srgbClr val="7030a0"/>
                </a:solidFill>
                <a:uFillTx/>
                <a:latin typeface="Times New Roman"/>
                <a:ea typeface="Times New Roman"/>
              </a:rPr>
              <a:t>За видами сировини напівфабрикати :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- яловичини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- баранини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- свинини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- телятини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- м'яса диких тварин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- субпродуктів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800" spc="-1" strike="noStrike" u="sng">
                <a:solidFill>
                  <a:srgbClr val="7030a0"/>
                </a:solidFill>
                <a:uFillTx/>
                <a:latin typeface="Times New Roman"/>
                <a:ea typeface="Times New Roman"/>
              </a:rPr>
              <a:t>За розміром, формою і технологічною обробкою: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- великошматкові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- порційні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- дрібношматкові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- рубані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396" name="TextBox 1"/>
          <p:cNvSpPr/>
          <p:nvPr/>
        </p:nvSpPr>
        <p:spPr>
          <a:xfrm>
            <a:off x="1698480" y="193320"/>
            <a:ext cx="666000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/>
              <a:lightRig dir="t" rig="flat">
                <a:rot lat="0" lon="0" rev="18900000"/>
              </a:lightRig>
            </a:scene3d>
            <a:sp3d extrusionH="31750" contourW="6350" prstMaterial="powder">
              <a:bevelT prst="angle" w="19050" h="19050"/>
              <a:contourClr>
                <a:schemeClr val="accent3"/>
              </a:contourClr>
            </a:sp3d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chemeClr val="accent3"/>
                </a:solidFill>
                <a:latin typeface="Comic Sans MS"/>
                <a:ea typeface="Arial"/>
              </a:rPr>
              <a:t>Класифікація напівфабрикатів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med" p14:dur="800">
        <p:circle/>
      </p:transition>
    </mc:Choice>
    <mc:Fallback>
      <p:transition spd="med">
        <p:circle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44"/>
          <p:cNvSpPr/>
          <p:nvPr/>
        </p:nvSpPr>
        <p:spPr>
          <a:xfrm>
            <a:off x="827640" y="332640"/>
            <a:ext cx="7416360" cy="539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c00000"/>
                </a:solidFill>
                <a:latin typeface="Times New Roman"/>
                <a:ea typeface="Times New Roman"/>
              </a:rPr>
              <a:t>Великошматкові напівфабрикати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- це шматки м'якоті, що складаються з одного або декількох великих мускулів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c00000"/>
                </a:solidFill>
                <a:latin typeface="Times New Roman"/>
                <a:ea typeface="Times New Roman"/>
              </a:rPr>
              <a:t>Порційні напівфабрикати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- це шматки м'якоті певної форми, розміру і маси, нарізані поперек м'язових волокон Порційні напівфабрикати діляться на натуральні і паніровані.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c00000"/>
                </a:solidFill>
                <a:latin typeface="Times New Roman"/>
                <a:ea typeface="Times New Roman"/>
              </a:rPr>
              <a:t>Дрібношматкові напівфабрикати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- це шматки м'якоті масою 5-40 г, визначеного розміру і форми, нарізані поперек м'язових волокон з крупнокускових напівфабрикатів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c00000"/>
                </a:solidFill>
                <a:latin typeface="Times New Roman"/>
                <a:ea typeface="Times New Roman"/>
              </a:rPr>
              <a:t>Рубані напівфабрикати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- це кулінарні вироби певної форми, розмірів і маси, виготовлені з подрібненого котлетного м'яса.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Рубані напівфабрикати діляться на натуральні і з котлетної маси. 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 fontScale="71000"/>
          </a:bodyPr>
          <a:p>
            <a:pPr indent="0" algn="ctr">
              <a:lnSpc>
                <a:spcPct val="100000"/>
              </a:lnSpc>
              <a:buNone/>
            </a:pPr>
            <a:r>
              <a:rPr b="1" lang="uk-UA" sz="4400" spc="-1" strike="noStrike">
                <a:solidFill>
                  <a:srgbClr val="c00000"/>
                </a:solidFill>
                <a:latin typeface="Times New Roman"/>
                <a:ea typeface="Arial"/>
              </a:rPr>
              <a:t>Загальні правила приготування напівфабрикатів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TextBox 3"/>
          <p:cNvSpPr/>
          <p:nvPr/>
        </p:nvSpPr>
        <p:spPr>
          <a:xfrm>
            <a:off x="1187640" y="1845000"/>
            <a:ext cx="7560360" cy="478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>
              <a:lnSpc>
                <a:spcPct val="100000"/>
              </a:lnSpc>
              <a:buClr>
                <a:srgbClr val="002060"/>
              </a:buClr>
              <a:buFont typeface="StarSymbol"/>
              <a:buAutoNum type="arabicPeriod"/>
            </a:pPr>
            <a:r>
              <a:rPr b="0" lang="uk-UA" sz="2000" spc="-1" strike="noStrike">
                <a:solidFill>
                  <a:srgbClr val="002060"/>
                </a:solidFill>
                <a:latin typeface="Times New Roman"/>
                <a:ea typeface="Arial"/>
              </a:rPr>
              <a:t>Нарізання здійснюють поперек волокон  під кутом  45 або 90 градусів.</a:t>
            </a:r>
            <a:endParaRPr b="0" lang="ru-RU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2060"/>
              </a:buClr>
              <a:buFont typeface="StarSymbol"/>
              <a:buAutoNum type="arabicPeriod"/>
            </a:pPr>
            <a:r>
              <a:rPr b="0" lang="uk-UA" sz="2000" spc="-1" strike="noStrike">
                <a:solidFill>
                  <a:srgbClr val="002060"/>
                </a:solidFill>
                <a:latin typeface="Times New Roman"/>
                <a:ea typeface="Arial"/>
              </a:rPr>
              <a:t>Послідовність при нарізанні: спочатку порціонні  потім на дрібношматкові</a:t>
            </a:r>
            <a:endParaRPr b="0" lang="ru-RU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2060"/>
              </a:buClr>
              <a:buFont typeface="StarSymbol"/>
              <a:buAutoNum type="arabicPeriod"/>
            </a:pPr>
            <a:r>
              <a:rPr b="0" lang="uk-UA" sz="2000" spc="-1" strike="noStrike">
                <a:solidFill>
                  <a:srgbClr val="002060"/>
                </a:solidFill>
                <a:latin typeface="Times New Roman"/>
                <a:ea typeface="Arial"/>
              </a:rPr>
              <a:t>Відбиття -  дає розпушуванню сполучної тканини, вирівнювання поверхні та надання шматку належної форми </a:t>
            </a:r>
            <a:endParaRPr b="0" lang="ru-RU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2060"/>
              </a:buClr>
              <a:buFont typeface="StarSymbol"/>
              <a:buAutoNum type="arabicPeriod"/>
            </a:pPr>
            <a:r>
              <a:rPr b="0" lang="uk-UA" sz="2000" spc="-1" strike="noStrike">
                <a:solidFill>
                  <a:srgbClr val="002060"/>
                </a:solidFill>
                <a:latin typeface="Times New Roman"/>
                <a:ea typeface="Arial"/>
              </a:rPr>
              <a:t>Підрізання сухожилків – щоб напівфабрикат не деформувався при тепловій обробці</a:t>
            </a:r>
            <a:endParaRPr b="0" lang="ru-RU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2060"/>
              </a:buClr>
              <a:buFont typeface="StarSymbol"/>
              <a:buAutoNum type="arabicPeriod"/>
            </a:pPr>
            <a:r>
              <a:rPr b="0" lang="uk-UA" sz="2000" spc="-1" strike="noStrike">
                <a:solidFill>
                  <a:srgbClr val="002060"/>
                </a:solidFill>
                <a:latin typeface="Times New Roman"/>
                <a:ea typeface="Arial"/>
              </a:rPr>
              <a:t>Панірування -  зменшення витікання соку та випарювання вологи</a:t>
            </a:r>
            <a:endParaRPr b="0" lang="ru-RU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2060"/>
              </a:buClr>
              <a:buFont typeface="StarSymbol"/>
              <a:buAutoNum type="arabicPeriod"/>
            </a:pPr>
            <a:r>
              <a:rPr b="0" lang="uk-UA" sz="2000" spc="-1" strike="noStrike">
                <a:solidFill>
                  <a:srgbClr val="002060"/>
                </a:solidFill>
                <a:latin typeface="Times New Roman"/>
                <a:ea typeface="Arial"/>
              </a:rPr>
              <a:t>Шпигування – для підвищення його соковитості, поліпшенню його смаку та аромату</a:t>
            </a:r>
            <a:endParaRPr b="0" lang="ru-RU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2060"/>
              </a:buClr>
              <a:buFont typeface="StarSymbol"/>
              <a:buAutoNum type="arabicPeriod"/>
            </a:pPr>
            <a:r>
              <a:rPr b="0" lang="uk-UA" sz="2000" spc="-1" strike="noStrike">
                <a:solidFill>
                  <a:srgbClr val="002060"/>
                </a:solidFill>
                <a:latin typeface="Times New Roman"/>
                <a:ea typeface="Arial"/>
              </a:rPr>
              <a:t>Маринування – для пом'якшення сполучної тканини, покращення смаку та аромату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  <a:ea typeface="Arial"/>
              </a:rPr>
              <a:t>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Группа 2"/>
          <p:cNvGrpSpPr/>
          <p:nvPr/>
        </p:nvGrpSpPr>
        <p:grpSpPr>
          <a:xfrm>
            <a:off x="371160" y="716040"/>
            <a:ext cx="8928360" cy="6139440"/>
            <a:chOff x="371160" y="716040"/>
            <a:chExt cx="8928360" cy="6139440"/>
          </a:xfrm>
        </p:grpSpPr>
        <p:sp>
          <p:nvSpPr>
            <p:cNvPr id="401" name="Shape 355"/>
            <p:cNvSpPr/>
            <p:nvPr/>
          </p:nvSpPr>
          <p:spPr>
            <a:xfrm>
              <a:off x="731880" y="1487880"/>
              <a:ext cx="1871280" cy="560160"/>
            </a:xfrm>
            <a:prstGeom prst="ellipse">
              <a:avLst/>
            </a:prstGeom>
            <a:solidFill>
              <a:srgbClr val="ffc9ff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Вирізка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02" name="Shape 356"/>
            <p:cNvSpPr/>
            <p:nvPr/>
          </p:nvSpPr>
          <p:spPr>
            <a:xfrm>
              <a:off x="3252960" y="815040"/>
              <a:ext cx="2015640" cy="395640"/>
            </a:xfrm>
            <a:prstGeom prst="rect">
              <a:avLst/>
            </a:prstGeom>
            <a:solidFill>
              <a:srgbClr val="97ecfd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Цілком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03" name="Shape 357"/>
            <p:cNvSpPr/>
            <p:nvPr/>
          </p:nvSpPr>
          <p:spPr>
            <a:xfrm>
              <a:off x="3252960" y="1346760"/>
              <a:ext cx="2015640" cy="700560"/>
            </a:xfrm>
            <a:prstGeom prst="rect">
              <a:avLst/>
            </a:prstGeom>
            <a:solidFill>
              <a:srgbClr val="97ecfd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Порційні напівфабрикати 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04" name="Shape 358"/>
            <p:cNvSpPr/>
            <p:nvPr/>
          </p:nvSpPr>
          <p:spPr>
            <a:xfrm>
              <a:off x="3252960" y="2139120"/>
              <a:ext cx="2015640" cy="700560"/>
            </a:xfrm>
            <a:prstGeom prst="rect">
              <a:avLst/>
            </a:prstGeom>
            <a:solidFill>
              <a:srgbClr val="97ecfd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Дрібношматковінапівфабрикати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05" name="Shape 359"/>
            <p:cNvSpPr/>
            <p:nvPr/>
          </p:nvSpPr>
          <p:spPr>
            <a:xfrm>
              <a:off x="2676600" y="833040"/>
              <a:ext cx="431280" cy="201564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cap="rnd" w="381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6" name="Shape 360"/>
            <p:cNvSpPr/>
            <p:nvPr/>
          </p:nvSpPr>
          <p:spPr>
            <a:xfrm>
              <a:off x="6203880" y="716040"/>
              <a:ext cx="2376000" cy="380160"/>
            </a:xfrm>
            <a:prstGeom prst="rect">
              <a:avLst/>
            </a:prstGeom>
            <a:solidFill>
              <a:srgbClr val="b4fcbe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Ростбіф</a:t>
              </a:r>
              <a:endParaRPr b="0" lang="ru-RU" sz="1900" spc="-1" strike="noStrike">
                <a:latin typeface="Arial"/>
              </a:endParaRPr>
            </a:p>
          </p:txBody>
        </p:sp>
        <p:sp>
          <p:nvSpPr>
            <p:cNvPr id="407" name="Shape 361"/>
            <p:cNvSpPr/>
            <p:nvPr/>
          </p:nvSpPr>
          <p:spPr>
            <a:xfrm>
              <a:off x="6203880" y="1147680"/>
              <a:ext cx="2376000" cy="380160"/>
            </a:xfrm>
            <a:prstGeom prst="rect">
              <a:avLst/>
            </a:prstGeom>
            <a:solidFill>
              <a:srgbClr val="65f97a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Лангет (1 – 2 см)</a:t>
              </a:r>
              <a:endParaRPr b="0" lang="ru-RU" sz="1900" spc="-1" strike="noStrike">
                <a:latin typeface="Arial"/>
              </a:endParaRPr>
            </a:p>
          </p:txBody>
        </p:sp>
        <p:sp>
          <p:nvSpPr>
            <p:cNvPr id="408" name="Shape 362"/>
            <p:cNvSpPr/>
            <p:nvPr/>
          </p:nvSpPr>
          <p:spPr>
            <a:xfrm>
              <a:off x="6203880" y="1578960"/>
              <a:ext cx="2376000" cy="380160"/>
            </a:xfrm>
            <a:prstGeom prst="rect">
              <a:avLst/>
            </a:prstGeom>
            <a:solidFill>
              <a:srgbClr val="65f97a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Філе (3 - 4 см)</a:t>
              </a:r>
              <a:endParaRPr b="0" lang="ru-RU" sz="1900" spc="-1" strike="noStrike">
                <a:latin typeface="Arial"/>
              </a:endParaRPr>
            </a:p>
          </p:txBody>
        </p:sp>
        <p:sp>
          <p:nvSpPr>
            <p:cNvPr id="409" name="Shape 363"/>
            <p:cNvSpPr/>
            <p:nvPr/>
          </p:nvSpPr>
          <p:spPr>
            <a:xfrm>
              <a:off x="6203880" y="2011320"/>
              <a:ext cx="2376000" cy="380160"/>
            </a:xfrm>
            <a:prstGeom prst="rect">
              <a:avLst/>
            </a:prstGeom>
            <a:solidFill>
              <a:srgbClr val="65f97a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Біфштекс (2 - 3 см)</a:t>
              </a:r>
              <a:endParaRPr b="0" lang="ru-RU" sz="1900" spc="-1" strike="noStrike">
                <a:latin typeface="Arial"/>
              </a:endParaRPr>
            </a:p>
          </p:txBody>
        </p:sp>
        <p:sp>
          <p:nvSpPr>
            <p:cNvPr id="410" name="Shape 364"/>
            <p:cNvSpPr/>
            <p:nvPr/>
          </p:nvSpPr>
          <p:spPr>
            <a:xfrm>
              <a:off x="6203880" y="2443320"/>
              <a:ext cx="2376000" cy="380160"/>
            </a:xfrm>
            <a:prstGeom prst="rect">
              <a:avLst/>
            </a:prstGeom>
            <a:solidFill>
              <a:srgbClr val="006600">
                <a:alpha val="25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Бефстроганов</a:t>
              </a:r>
              <a:endParaRPr b="0" lang="ru-RU" sz="1900" spc="-1" strike="noStrike">
                <a:latin typeface="Arial"/>
              </a:endParaRPr>
            </a:p>
          </p:txBody>
        </p:sp>
        <p:cxnSp>
          <p:nvCxnSpPr>
            <p:cNvPr id="411" name="Shape 365"/>
            <p:cNvCxnSpPr/>
            <p:nvPr/>
          </p:nvCxnSpPr>
          <p:spPr>
            <a:xfrm flipV="1">
              <a:off x="5268960" y="904320"/>
              <a:ext cx="935280" cy="14508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412" name="Shape 366"/>
            <p:cNvCxnSpPr/>
            <p:nvPr/>
          </p:nvCxnSpPr>
          <p:spPr>
            <a:xfrm flipV="1">
              <a:off x="5268960" y="1336320"/>
              <a:ext cx="935280" cy="36072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413" name="Shape 367"/>
            <p:cNvCxnSpPr/>
            <p:nvPr/>
          </p:nvCxnSpPr>
          <p:spPr>
            <a:xfrm>
              <a:off x="5268960" y="1696680"/>
              <a:ext cx="935280" cy="7344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414" name="Shape 368"/>
            <p:cNvCxnSpPr/>
            <p:nvPr/>
          </p:nvCxnSpPr>
          <p:spPr>
            <a:xfrm>
              <a:off x="5268960" y="1696680"/>
              <a:ext cx="935280" cy="50508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415" name="Shape 369"/>
            <p:cNvCxnSpPr/>
            <p:nvPr/>
          </p:nvCxnSpPr>
          <p:spPr>
            <a:xfrm>
              <a:off x="5268960" y="2488680"/>
              <a:ext cx="935280" cy="14508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sp>
          <p:nvSpPr>
            <p:cNvPr id="416" name="Shape 370"/>
            <p:cNvSpPr/>
            <p:nvPr/>
          </p:nvSpPr>
          <p:spPr>
            <a:xfrm>
              <a:off x="371160" y="4333320"/>
              <a:ext cx="2158920" cy="991800"/>
            </a:xfrm>
            <a:prstGeom prst="ellipse">
              <a:avLst/>
            </a:prstGeom>
            <a:solidFill>
              <a:srgbClr val="ffc9ff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Товстий і</a:t>
              </a:r>
              <a:endParaRPr b="0" lang="ru-RU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тонкий край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17" name="Shape 371"/>
            <p:cNvSpPr/>
            <p:nvPr/>
          </p:nvSpPr>
          <p:spPr>
            <a:xfrm>
              <a:off x="3251160" y="3118680"/>
              <a:ext cx="2015640" cy="395640"/>
            </a:xfrm>
            <a:prstGeom prst="rect">
              <a:avLst/>
            </a:prstGeom>
            <a:solidFill>
              <a:srgbClr val="97ecfd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Цілком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18" name="Shape 372"/>
            <p:cNvSpPr/>
            <p:nvPr/>
          </p:nvSpPr>
          <p:spPr>
            <a:xfrm>
              <a:off x="3251160" y="4155120"/>
              <a:ext cx="2015640" cy="700560"/>
            </a:xfrm>
            <a:prstGeom prst="rect">
              <a:avLst/>
            </a:prstGeom>
            <a:solidFill>
              <a:srgbClr val="97ecfd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Порційні напівфабрикати 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19" name="Shape 373"/>
            <p:cNvSpPr/>
            <p:nvPr/>
          </p:nvSpPr>
          <p:spPr>
            <a:xfrm>
              <a:off x="3322800" y="5811120"/>
              <a:ext cx="2015640" cy="700560"/>
            </a:xfrm>
            <a:prstGeom prst="rect">
              <a:avLst/>
            </a:prstGeom>
            <a:solidFill>
              <a:srgbClr val="97ecfd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Дрібношматковінапівфабрикати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20" name="Shape 374"/>
            <p:cNvSpPr/>
            <p:nvPr/>
          </p:nvSpPr>
          <p:spPr>
            <a:xfrm>
              <a:off x="2675160" y="3136680"/>
              <a:ext cx="431280" cy="345564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cap="rnd" w="381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1" name="Shape 375"/>
            <p:cNvSpPr/>
            <p:nvPr/>
          </p:nvSpPr>
          <p:spPr>
            <a:xfrm>
              <a:off x="6202440" y="2934360"/>
              <a:ext cx="2376000" cy="380160"/>
            </a:xfrm>
            <a:prstGeom prst="rect">
              <a:avLst/>
            </a:prstGeom>
            <a:solidFill>
              <a:srgbClr val="b4fcbe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Ростбіф</a:t>
              </a:r>
              <a:endParaRPr b="0" lang="ru-RU" sz="1900" spc="-1" strike="noStrike">
                <a:latin typeface="Arial"/>
              </a:endParaRPr>
            </a:p>
          </p:txBody>
        </p:sp>
        <p:sp>
          <p:nvSpPr>
            <p:cNvPr id="422" name="Shape 376"/>
            <p:cNvSpPr/>
            <p:nvPr/>
          </p:nvSpPr>
          <p:spPr>
            <a:xfrm>
              <a:off x="6196680" y="3376800"/>
              <a:ext cx="2377800" cy="380160"/>
            </a:xfrm>
            <a:prstGeom prst="rect">
              <a:avLst/>
            </a:prstGeom>
            <a:solidFill>
              <a:srgbClr val="65f97a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Антрекот (1,5 – 2 см)</a:t>
              </a:r>
              <a:endParaRPr b="0" lang="ru-RU" sz="1900" spc="-1" strike="noStrike">
                <a:latin typeface="Arial"/>
              </a:endParaRPr>
            </a:p>
          </p:txBody>
        </p:sp>
        <p:sp>
          <p:nvSpPr>
            <p:cNvPr id="423" name="Shape 377"/>
            <p:cNvSpPr/>
            <p:nvPr/>
          </p:nvSpPr>
          <p:spPr>
            <a:xfrm>
              <a:off x="6202440" y="3810960"/>
              <a:ext cx="2377800" cy="380160"/>
            </a:xfrm>
            <a:prstGeom prst="rect">
              <a:avLst/>
            </a:prstGeom>
            <a:solidFill>
              <a:srgbClr val="65f97a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Ромштекс (1,5 - 2 см)</a:t>
              </a:r>
              <a:endParaRPr b="0" lang="ru-RU" sz="1900" spc="-1" strike="noStrike">
                <a:latin typeface="Arial"/>
              </a:endParaRPr>
            </a:p>
          </p:txBody>
        </p:sp>
        <p:sp>
          <p:nvSpPr>
            <p:cNvPr id="424" name="Shape 378"/>
            <p:cNvSpPr/>
            <p:nvPr/>
          </p:nvSpPr>
          <p:spPr>
            <a:xfrm>
              <a:off x="6202440" y="4306680"/>
              <a:ext cx="2376000" cy="395640"/>
            </a:xfrm>
            <a:prstGeom prst="rect">
              <a:avLst/>
            </a:prstGeom>
            <a:solidFill>
              <a:srgbClr val="65f97a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Біфштекс </a:t>
              </a: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(2 - 3 см)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25" name="Shape 379"/>
            <p:cNvSpPr/>
            <p:nvPr/>
          </p:nvSpPr>
          <p:spPr>
            <a:xfrm>
              <a:off x="6203880" y="5610240"/>
              <a:ext cx="2376000" cy="380160"/>
            </a:xfrm>
            <a:prstGeom prst="rect">
              <a:avLst/>
            </a:prstGeom>
            <a:solidFill>
              <a:srgbClr val="006600">
                <a:alpha val="25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Бефстроганов</a:t>
              </a:r>
              <a:endParaRPr b="0" lang="ru-RU" sz="1900" spc="-1" strike="noStrike">
                <a:latin typeface="Arial"/>
              </a:endParaRPr>
            </a:p>
          </p:txBody>
        </p:sp>
        <p:cxnSp>
          <p:nvCxnSpPr>
            <p:cNvPr id="426" name="Shape 380"/>
            <p:cNvCxnSpPr/>
            <p:nvPr/>
          </p:nvCxnSpPr>
          <p:spPr>
            <a:xfrm flipV="1">
              <a:off x="5267160" y="3207960"/>
              <a:ext cx="935640" cy="14472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427" name="Shape 381"/>
            <p:cNvCxnSpPr/>
            <p:nvPr/>
          </p:nvCxnSpPr>
          <p:spPr>
            <a:xfrm flipV="1">
              <a:off x="5267160" y="3639600"/>
              <a:ext cx="935640" cy="86580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428" name="Shape 382"/>
            <p:cNvCxnSpPr/>
            <p:nvPr/>
          </p:nvCxnSpPr>
          <p:spPr>
            <a:xfrm flipV="1">
              <a:off x="5267160" y="4073040"/>
              <a:ext cx="935640" cy="43236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429" name="Shape 383"/>
            <p:cNvCxnSpPr/>
            <p:nvPr/>
          </p:nvCxnSpPr>
          <p:spPr>
            <a:xfrm>
              <a:off x="5267160" y="4505040"/>
              <a:ext cx="935640" cy="36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430" name="Shape 384"/>
            <p:cNvCxnSpPr/>
            <p:nvPr/>
          </p:nvCxnSpPr>
          <p:spPr>
            <a:xfrm>
              <a:off x="5267160" y="4505040"/>
              <a:ext cx="937080" cy="79236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sp>
          <p:nvSpPr>
            <p:cNvPr id="431" name="Shape 385"/>
            <p:cNvSpPr/>
            <p:nvPr/>
          </p:nvSpPr>
          <p:spPr>
            <a:xfrm>
              <a:off x="6203880" y="4745880"/>
              <a:ext cx="3095640" cy="380160"/>
            </a:xfrm>
            <a:prstGeom prst="rect">
              <a:avLst/>
            </a:prstGeom>
            <a:solidFill>
              <a:srgbClr val="65f97a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Зрази натуральні(0,5 см)</a:t>
              </a:r>
              <a:endParaRPr b="0" lang="ru-RU" sz="1900" spc="-1" strike="noStrike">
                <a:latin typeface="Arial"/>
              </a:endParaRPr>
            </a:p>
          </p:txBody>
        </p:sp>
        <p:cxnSp>
          <p:nvCxnSpPr>
            <p:cNvPr id="432" name="Shape 386"/>
            <p:cNvCxnSpPr/>
            <p:nvPr/>
          </p:nvCxnSpPr>
          <p:spPr>
            <a:xfrm>
              <a:off x="5267160" y="4505040"/>
              <a:ext cx="937080" cy="43200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sp>
          <p:nvSpPr>
            <p:cNvPr id="433" name="Shape 387"/>
            <p:cNvSpPr/>
            <p:nvPr/>
          </p:nvSpPr>
          <p:spPr>
            <a:xfrm>
              <a:off x="6203880" y="5179320"/>
              <a:ext cx="3095640" cy="380160"/>
            </a:xfrm>
            <a:prstGeom prst="rect">
              <a:avLst/>
            </a:prstGeom>
            <a:solidFill>
              <a:srgbClr val="65f97a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Зрази паніровані(0,5 см)</a:t>
              </a:r>
              <a:endParaRPr b="0" lang="ru-RU" sz="1900" spc="-1" strike="noStrike">
                <a:latin typeface="Arial"/>
              </a:endParaRPr>
            </a:p>
          </p:txBody>
        </p:sp>
        <p:sp>
          <p:nvSpPr>
            <p:cNvPr id="434" name="Shape 388"/>
            <p:cNvSpPr/>
            <p:nvPr/>
          </p:nvSpPr>
          <p:spPr>
            <a:xfrm>
              <a:off x="6203880" y="6043680"/>
              <a:ext cx="2376000" cy="380160"/>
            </a:xfrm>
            <a:prstGeom prst="rect">
              <a:avLst/>
            </a:prstGeom>
            <a:solidFill>
              <a:srgbClr val="006600">
                <a:alpha val="25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Піджарка</a:t>
              </a:r>
              <a:endParaRPr b="0" lang="ru-RU" sz="1900" spc="-1" strike="noStrike">
                <a:latin typeface="Arial"/>
              </a:endParaRPr>
            </a:p>
          </p:txBody>
        </p:sp>
        <p:sp>
          <p:nvSpPr>
            <p:cNvPr id="435" name="Shape 389"/>
            <p:cNvSpPr/>
            <p:nvPr/>
          </p:nvSpPr>
          <p:spPr>
            <a:xfrm>
              <a:off x="6203880" y="6475320"/>
              <a:ext cx="2376000" cy="380160"/>
            </a:xfrm>
            <a:prstGeom prst="rect">
              <a:avLst/>
            </a:prstGeom>
            <a:solidFill>
              <a:srgbClr val="006600">
                <a:alpha val="25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Шашлик</a:t>
              </a:r>
              <a:endParaRPr b="0" lang="ru-RU" sz="1900" spc="-1" strike="noStrike">
                <a:latin typeface="Arial"/>
              </a:endParaRPr>
            </a:p>
          </p:txBody>
        </p:sp>
        <p:cxnSp>
          <p:nvCxnSpPr>
            <p:cNvPr id="436" name="Shape 390"/>
            <p:cNvCxnSpPr/>
            <p:nvPr/>
          </p:nvCxnSpPr>
          <p:spPr>
            <a:xfrm>
              <a:off x="5340240" y="6160680"/>
              <a:ext cx="864000" cy="7344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437" name="Shape 391"/>
            <p:cNvCxnSpPr/>
            <p:nvPr/>
          </p:nvCxnSpPr>
          <p:spPr>
            <a:xfrm>
              <a:off x="5340240" y="6160680"/>
              <a:ext cx="864000" cy="50508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438" name="Shape 392"/>
            <p:cNvCxnSpPr/>
            <p:nvPr/>
          </p:nvCxnSpPr>
          <p:spPr>
            <a:xfrm flipV="1">
              <a:off x="5340240" y="5801760"/>
              <a:ext cx="864000" cy="35928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</p:grpSp>
      <p:sp>
        <p:nvSpPr>
          <p:cNvPr id="439" name="TextBox 1"/>
          <p:cNvSpPr/>
          <p:nvPr/>
        </p:nvSpPr>
        <p:spPr>
          <a:xfrm>
            <a:off x="107640" y="188640"/>
            <a:ext cx="878472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/>
              <a:lightRig dir="t" rig="flat">
                <a:rot lat="0" lon="0" rev="18900000"/>
              </a:lightRig>
            </a:scene3d>
            <a:sp3d extrusionH="31750" contourW="6350" prstMaterial="powder">
              <a:bevelT prst="angle" w="19050" h="19050"/>
              <a:contourClr>
                <a:schemeClr val="accent3"/>
              </a:contourClr>
            </a:sp3d>
          </a:bodyPr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chemeClr val="accent3"/>
                </a:solidFill>
                <a:latin typeface="Comic Sans MS"/>
                <a:ea typeface="BatangChe"/>
              </a:rPr>
              <a:t>Напівфабрикати з яловичини 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Группа 1"/>
          <p:cNvGrpSpPr/>
          <p:nvPr/>
        </p:nvGrpSpPr>
        <p:grpSpPr>
          <a:xfrm>
            <a:off x="-10800" y="4680"/>
            <a:ext cx="8755560" cy="6603120"/>
            <a:chOff x="-10800" y="4680"/>
            <a:chExt cx="8755560" cy="6603120"/>
          </a:xfrm>
        </p:grpSpPr>
        <p:sp>
          <p:nvSpPr>
            <p:cNvPr id="441" name="Shape 397"/>
            <p:cNvSpPr/>
            <p:nvPr/>
          </p:nvSpPr>
          <p:spPr>
            <a:xfrm>
              <a:off x="104040" y="240480"/>
              <a:ext cx="2664000" cy="1854360"/>
            </a:xfrm>
            <a:prstGeom prst="ellipse">
              <a:avLst/>
            </a:prstGeom>
            <a:solidFill>
              <a:srgbClr val="ffc9ff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Верхня і </a:t>
              </a:r>
              <a:endParaRPr b="0" lang="ru-RU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ru-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внутрішня частина </a:t>
              </a:r>
              <a:endParaRPr b="0" lang="ru-RU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ru-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задньої ноги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42" name="Shape 398"/>
            <p:cNvSpPr/>
            <p:nvPr/>
          </p:nvSpPr>
          <p:spPr>
            <a:xfrm>
              <a:off x="3417480" y="104040"/>
              <a:ext cx="2015640" cy="395640"/>
            </a:xfrm>
            <a:prstGeom prst="rect">
              <a:avLst/>
            </a:prstGeom>
            <a:solidFill>
              <a:srgbClr val="97ecfd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Цілком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43" name="Shape 399"/>
            <p:cNvSpPr/>
            <p:nvPr/>
          </p:nvSpPr>
          <p:spPr>
            <a:xfrm>
              <a:off x="3417480" y="635760"/>
              <a:ext cx="2015640" cy="700560"/>
            </a:xfrm>
            <a:prstGeom prst="rect">
              <a:avLst/>
            </a:prstGeom>
            <a:solidFill>
              <a:srgbClr val="97ecfd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Порційні напівфабрикати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44" name="Shape 400"/>
            <p:cNvSpPr/>
            <p:nvPr/>
          </p:nvSpPr>
          <p:spPr>
            <a:xfrm>
              <a:off x="3417480" y="1427760"/>
              <a:ext cx="2015640" cy="700560"/>
            </a:xfrm>
            <a:prstGeom prst="rect">
              <a:avLst/>
            </a:prstGeom>
            <a:solidFill>
              <a:srgbClr val="97ecfd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Дрібношматкові напівфабрикати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45" name="Shape 401"/>
            <p:cNvSpPr/>
            <p:nvPr/>
          </p:nvSpPr>
          <p:spPr>
            <a:xfrm>
              <a:off x="2841480" y="122040"/>
              <a:ext cx="431280" cy="201564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cap="rnd" w="381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6" name="Shape 402"/>
            <p:cNvSpPr/>
            <p:nvPr/>
          </p:nvSpPr>
          <p:spPr>
            <a:xfrm>
              <a:off x="6368760" y="4680"/>
              <a:ext cx="2376000" cy="380160"/>
            </a:xfrm>
            <a:prstGeom prst="rect">
              <a:avLst/>
            </a:prstGeom>
            <a:solidFill>
              <a:srgbClr val="b4fcbe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Тушення</a:t>
              </a:r>
              <a:endParaRPr b="0" lang="ru-RU" sz="1900" spc="-1" strike="noStrike">
                <a:latin typeface="Arial"/>
              </a:endParaRPr>
            </a:p>
          </p:txBody>
        </p:sp>
        <p:sp>
          <p:nvSpPr>
            <p:cNvPr id="447" name="Shape 403"/>
            <p:cNvSpPr/>
            <p:nvPr/>
          </p:nvSpPr>
          <p:spPr>
            <a:xfrm>
              <a:off x="6368760" y="436680"/>
              <a:ext cx="2376000" cy="380160"/>
            </a:xfrm>
            <a:prstGeom prst="rect">
              <a:avLst/>
            </a:prstGeom>
            <a:solidFill>
              <a:srgbClr val="65f97a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Ромштекс</a:t>
              </a:r>
              <a:endParaRPr b="0" lang="ru-RU" sz="1900" spc="-1" strike="noStrike">
                <a:latin typeface="Arial"/>
              </a:endParaRPr>
            </a:p>
          </p:txBody>
        </p:sp>
        <p:sp>
          <p:nvSpPr>
            <p:cNvPr id="448" name="Shape 404"/>
            <p:cNvSpPr/>
            <p:nvPr/>
          </p:nvSpPr>
          <p:spPr>
            <a:xfrm>
              <a:off x="6368760" y="867600"/>
              <a:ext cx="2376000" cy="380160"/>
            </a:xfrm>
            <a:prstGeom prst="rect">
              <a:avLst/>
            </a:prstGeom>
            <a:solidFill>
              <a:srgbClr val="65f97a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Відбивна</a:t>
              </a:r>
              <a:endParaRPr b="0" lang="ru-RU" sz="1900" spc="-1" strike="noStrike">
                <a:latin typeface="Arial"/>
              </a:endParaRPr>
            </a:p>
          </p:txBody>
        </p:sp>
        <p:sp>
          <p:nvSpPr>
            <p:cNvPr id="449" name="Shape 405"/>
            <p:cNvSpPr/>
            <p:nvPr/>
          </p:nvSpPr>
          <p:spPr>
            <a:xfrm>
              <a:off x="6368760" y="1300320"/>
              <a:ext cx="2376000" cy="380160"/>
            </a:xfrm>
            <a:prstGeom prst="rect">
              <a:avLst/>
            </a:prstGeom>
            <a:solidFill>
              <a:srgbClr val="006600">
                <a:alpha val="27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Піджарка</a:t>
              </a:r>
              <a:endParaRPr b="0" lang="ru-RU" sz="1900" spc="-1" strike="noStrike">
                <a:latin typeface="Arial"/>
              </a:endParaRPr>
            </a:p>
          </p:txBody>
        </p:sp>
        <p:sp>
          <p:nvSpPr>
            <p:cNvPr id="450" name="Shape 406"/>
            <p:cNvSpPr/>
            <p:nvPr/>
          </p:nvSpPr>
          <p:spPr>
            <a:xfrm>
              <a:off x="6368760" y="1731960"/>
              <a:ext cx="2376000" cy="380160"/>
            </a:xfrm>
            <a:prstGeom prst="rect">
              <a:avLst/>
            </a:prstGeom>
            <a:solidFill>
              <a:srgbClr val="006600">
                <a:alpha val="25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Бефстроганов</a:t>
              </a:r>
              <a:endParaRPr b="0" lang="ru-RU" sz="1900" spc="-1" strike="noStrike">
                <a:latin typeface="Arial"/>
              </a:endParaRPr>
            </a:p>
          </p:txBody>
        </p:sp>
        <p:cxnSp>
          <p:nvCxnSpPr>
            <p:cNvPr id="451" name="Shape 407"/>
            <p:cNvCxnSpPr/>
            <p:nvPr/>
          </p:nvCxnSpPr>
          <p:spPr>
            <a:xfrm flipV="1">
              <a:off x="5433480" y="193320"/>
              <a:ext cx="935640" cy="14472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452" name="Shape 408"/>
            <p:cNvCxnSpPr/>
            <p:nvPr/>
          </p:nvCxnSpPr>
          <p:spPr>
            <a:xfrm flipV="1">
              <a:off x="5433480" y="624960"/>
              <a:ext cx="935640" cy="36072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453" name="Shape 409"/>
            <p:cNvCxnSpPr/>
            <p:nvPr/>
          </p:nvCxnSpPr>
          <p:spPr>
            <a:xfrm>
              <a:off x="5433480" y="985320"/>
              <a:ext cx="935640" cy="7344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454" name="Shape 410"/>
            <p:cNvCxnSpPr/>
            <p:nvPr/>
          </p:nvCxnSpPr>
          <p:spPr>
            <a:xfrm flipV="1">
              <a:off x="5433480" y="1490040"/>
              <a:ext cx="935640" cy="28944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455" name="Shape 411"/>
            <p:cNvCxnSpPr/>
            <p:nvPr/>
          </p:nvCxnSpPr>
          <p:spPr>
            <a:xfrm>
              <a:off x="5433480" y="1777680"/>
              <a:ext cx="935640" cy="14472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sp>
          <p:nvSpPr>
            <p:cNvPr id="456" name="Shape 412"/>
            <p:cNvSpPr/>
            <p:nvPr/>
          </p:nvSpPr>
          <p:spPr>
            <a:xfrm>
              <a:off x="-10800" y="2285280"/>
              <a:ext cx="2664000" cy="1854360"/>
            </a:xfrm>
            <a:prstGeom prst="ellipse">
              <a:avLst/>
            </a:prstGeom>
            <a:solidFill>
              <a:srgbClr val="ffc9ff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Бічна і </a:t>
              </a:r>
              <a:endParaRPr b="0" lang="ru-RU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ru-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зовнішня частина </a:t>
              </a:r>
              <a:endParaRPr b="0" lang="ru-RU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ru-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задньої ноги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57" name="Shape 413"/>
            <p:cNvSpPr/>
            <p:nvPr/>
          </p:nvSpPr>
          <p:spPr>
            <a:xfrm>
              <a:off x="3417480" y="2336040"/>
              <a:ext cx="2015640" cy="395640"/>
            </a:xfrm>
            <a:prstGeom prst="rect">
              <a:avLst/>
            </a:prstGeom>
            <a:solidFill>
              <a:srgbClr val="97ecfd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Цілком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58" name="Shape 414"/>
            <p:cNvSpPr/>
            <p:nvPr/>
          </p:nvSpPr>
          <p:spPr>
            <a:xfrm>
              <a:off x="3417480" y="2867760"/>
              <a:ext cx="2015640" cy="700560"/>
            </a:xfrm>
            <a:prstGeom prst="rect">
              <a:avLst/>
            </a:prstGeom>
            <a:solidFill>
              <a:srgbClr val="97ecfd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Порційні напівфабрикати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59" name="Shape 415"/>
            <p:cNvSpPr/>
            <p:nvPr/>
          </p:nvSpPr>
          <p:spPr>
            <a:xfrm>
              <a:off x="3417480" y="3659760"/>
              <a:ext cx="2015640" cy="700560"/>
            </a:xfrm>
            <a:prstGeom prst="rect">
              <a:avLst/>
            </a:prstGeom>
            <a:solidFill>
              <a:srgbClr val="97ecfd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Дрібношматкові напівфабрикати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60" name="Shape 416"/>
            <p:cNvSpPr/>
            <p:nvPr/>
          </p:nvSpPr>
          <p:spPr>
            <a:xfrm>
              <a:off x="2841480" y="2354040"/>
              <a:ext cx="431280" cy="201564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cap="rnd" w="381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1" name="Shape 417"/>
            <p:cNvSpPr/>
            <p:nvPr/>
          </p:nvSpPr>
          <p:spPr>
            <a:xfrm>
              <a:off x="6368760" y="2236680"/>
              <a:ext cx="2376000" cy="380160"/>
            </a:xfrm>
            <a:prstGeom prst="rect">
              <a:avLst/>
            </a:prstGeom>
            <a:solidFill>
              <a:srgbClr val="b4fcbe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Варіння</a:t>
              </a:r>
              <a:endParaRPr b="0" lang="ru-RU" sz="1900" spc="-1" strike="noStrike">
                <a:latin typeface="Arial"/>
              </a:endParaRPr>
            </a:p>
          </p:txBody>
        </p:sp>
        <p:sp>
          <p:nvSpPr>
            <p:cNvPr id="462" name="Shape 418"/>
            <p:cNvSpPr/>
            <p:nvPr/>
          </p:nvSpPr>
          <p:spPr>
            <a:xfrm>
              <a:off x="6368760" y="2668680"/>
              <a:ext cx="2376000" cy="380160"/>
            </a:xfrm>
            <a:prstGeom prst="rect">
              <a:avLst/>
            </a:prstGeom>
            <a:solidFill>
              <a:srgbClr val="65f97a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Яловичина духова</a:t>
              </a:r>
              <a:endParaRPr b="0" lang="ru-RU" sz="1900" spc="-1" strike="noStrike">
                <a:latin typeface="Arial"/>
              </a:endParaRPr>
            </a:p>
          </p:txBody>
        </p:sp>
        <p:sp>
          <p:nvSpPr>
            <p:cNvPr id="463" name="Shape 419"/>
            <p:cNvSpPr/>
            <p:nvPr/>
          </p:nvSpPr>
          <p:spPr>
            <a:xfrm>
              <a:off x="6368760" y="3100320"/>
              <a:ext cx="2376000" cy="669600"/>
            </a:xfrm>
            <a:prstGeom prst="rect">
              <a:avLst/>
            </a:prstGeom>
            <a:solidFill>
              <a:srgbClr val="65f97a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Яловичина в кисло- </a:t>
              </a:r>
              <a:endParaRPr b="0" lang="ru-RU" sz="19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солодкому соусі</a:t>
              </a:r>
              <a:endParaRPr b="0" lang="ru-RU" sz="1900" spc="-1" strike="noStrike">
                <a:latin typeface="Arial"/>
              </a:endParaRPr>
            </a:p>
          </p:txBody>
        </p:sp>
        <p:sp>
          <p:nvSpPr>
            <p:cNvPr id="464" name="Shape 420"/>
            <p:cNvSpPr/>
            <p:nvPr/>
          </p:nvSpPr>
          <p:spPr>
            <a:xfrm>
              <a:off x="6368760" y="3821040"/>
              <a:ext cx="2376000" cy="380160"/>
            </a:xfrm>
            <a:prstGeom prst="rect">
              <a:avLst/>
            </a:prstGeom>
            <a:solidFill>
              <a:srgbClr val="006600">
                <a:alpha val="27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Азу</a:t>
              </a:r>
              <a:endParaRPr b="0" lang="ru-RU" sz="1900" spc="-1" strike="noStrike">
                <a:latin typeface="Arial"/>
              </a:endParaRPr>
            </a:p>
          </p:txBody>
        </p:sp>
        <p:cxnSp>
          <p:nvCxnSpPr>
            <p:cNvPr id="465" name="Shape 421"/>
            <p:cNvCxnSpPr/>
            <p:nvPr/>
          </p:nvCxnSpPr>
          <p:spPr>
            <a:xfrm flipV="1">
              <a:off x="5433480" y="2425320"/>
              <a:ext cx="935640" cy="14472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466" name="Shape 422"/>
            <p:cNvCxnSpPr/>
            <p:nvPr/>
          </p:nvCxnSpPr>
          <p:spPr>
            <a:xfrm flipV="1">
              <a:off x="5433480" y="2856960"/>
              <a:ext cx="935640" cy="36072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467" name="Shape 423"/>
            <p:cNvCxnSpPr/>
            <p:nvPr/>
          </p:nvCxnSpPr>
          <p:spPr>
            <a:xfrm>
              <a:off x="5433480" y="3217320"/>
              <a:ext cx="935640" cy="7344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468" name="Shape 424"/>
            <p:cNvCxnSpPr/>
            <p:nvPr/>
          </p:nvCxnSpPr>
          <p:spPr>
            <a:xfrm>
              <a:off x="5433480" y="4011120"/>
              <a:ext cx="935640" cy="36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sp>
          <p:nvSpPr>
            <p:cNvPr id="469" name="Shape 425"/>
            <p:cNvSpPr/>
            <p:nvPr/>
          </p:nvSpPr>
          <p:spPr>
            <a:xfrm>
              <a:off x="248040" y="4205160"/>
              <a:ext cx="2376000" cy="1422720"/>
            </a:xfrm>
            <a:prstGeom prst="ellipse">
              <a:avLst/>
            </a:prstGeom>
            <a:solidFill>
              <a:srgbClr val="ffc9ff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Лопатка, </a:t>
              </a:r>
              <a:endParaRPr b="0" lang="ru-RU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ru-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грудинка, </a:t>
              </a:r>
              <a:endParaRPr b="0" lang="ru-RU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ru-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крайка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70" name="Shape 426"/>
            <p:cNvSpPr/>
            <p:nvPr/>
          </p:nvSpPr>
          <p:spPr>
            <a:xfrm>
              <a:off x="3417480" y="4498200"/>
              <a:ext cx="2015640" cy="395640"/>
            </a:xfrm>
            <a:prstGeom prst="rect">
              <a:avLst/>
            </a:prstGeom>
            <a:solidFill>
              <a:srgbClr val="97ecfd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Цілком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71" name="Shape 427"/>
            <p:cNvSpPr/>
            <p:nvPr/>
          </p:nvSpPr>
          <p:spPr>
            <a:xfrm>
              <a:off x="2841480" y="4516200"/>
              <a:ext cx="431280" cy="107928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cap="rnd" w="381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2" name="Shape 428"/>
            <p:cNvSpPr/>
            <p:nvPr/>
          </p:nvSpPr>
          <p:spPr>
            <a:xfrm>
              <a:off x="6368760" y="4398840"/>
              <a:ext cx="2376000" cy="380160"/>
            </a:xfrm>
            <a:prstGeom prst="rect">
              <a:avLst/>
            </a:prstGeom>
            <a:solidFill>
              <a:srgbClr val="b4fcbe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Варіння</a:t>
              </a:r>
              <a:endParaRPr b="0" lang="ru-RU" sz="1900" spc="-1" strike="noStrike">
                <a:latin typeface="Arial"/>
              </a:endParaRPr>
            </a:p>
          </p:txBody>
        </p:sp>
        <p:cxnSp>
          <p:nvCxnSpPr>
            <p:cNvPr id="473" name="Shape 429"/>
            <p:cNvCxnSpPr/>
            <p:nvPr/>
          </p:nvCxnSpPr>
          <p:spPr>
            <a:xfrm flipV="1">
              <a:off x="5433480" y="4587480"/>
              <a:ext cx="935640" cy="14472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474" name="Shape 430"/>
            <p:cNvCxnSpPr/>
            <p:nvPr/>
          </p:nvCxnSpPr>
          <p:spPr>
            <a:xfrm>
              <a:off x="5432040" y="5306400"/>
              <a:ext cx="937080" cy="14508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sp>
          <p:nvSpPr>
            <p:cNvPr id="475" name="Shape 431"/>
            <p:cNvSpPr/>
            <p:nvPr/>
          </p:nvSpPr>
          <p:spPr>
            <a:xfrm>
              <a:off x="3416040" y="4956840"/>
              <a:ext cx="2015640" cy="700560"/>
            </a:xfrm>
            <a:prstGeom prst="rect">
              <a:avLst/>
            </a:prstGeom>
            <a:solidFill>
              <a:srgbClr val="97ecfd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Дрібношматкові напівфабрикати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76" name="Shape 432"/>
            <p:cNvSpPr/>
            <p:nvPr/>
          </p:nvSpPr>
          <p:spPr>
            <a:xfrm>
              <a:off x="6368760" y="4829400"/>
              <a:ext cx="2376000" cy="380160"/>
            </a:xfrm>
            <a:prstGeom prst="rect">
              <a:avLst/>
            </a:prstGeom>
            <a:solidFill>
              <a:srgbClr val="006600">
                <a:alpha val="27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Гуляш</a:t>
              </a:r>
              <a:endParaRPr b="0" lang="ru-RU" sz="1900" spc="-1" strike="noStrike">
                <a:latin typeface="Arial"/>
              </a:endParaRPr>
            </a:p>
          </p:txBody>
        </p:sp>
        <p:cxnSp>
          <p:nvCxnSpPr>
            <p:cNvPr id="477" name="Shape 433"/>
            <p:cNvCxnSpPr/>
            <p:nvPr/>
          </p:nvCxnSpPr>
          <p:spPr>
            <a:xfrm flipV="1">
              <a:off x="5432040" y="5019120"/>
              <a:ext cx="937080" cy="28764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sp>
          <p:nvSpPr>
            <p:cNvPr id="478" name="Shape 434"/>
            <p:cNvSpPr/>
            <p:nvPr/>
          </p:nvSpPr>
          <p:spPr>
            <a:xfrm>
              <a:off x="6368760" y="5261040"/>
              <a:ext cx="2376000" cy="380160"/>
            </a:xfrm>
            <a:prstGeom prst="rect">
              <a:avLst/>
            </a:prstGeom>
            <a:solidFill>
              <a:srgbClr val="006600">
                <a:alpha val="27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Рагу</a:t>
              </a:r>
              <a:endParaRPr b="0" lang="ru-RU" sz="1900" spc="-1" strike="noStrike">
                <a:latin typeface="Arial"/>
              </a:endParaRPr>
            </a:p>
          </p:txBody>
        </p:sp>
        <p:sp>
          <p:nvSpPr>
            <p:cNvPr id="479" name="Shape 435"/>
            <p:cNvSpPr/>
            <p:nvPr/>
          </p:nvSpPr>
          <p:spPr>
            <a:xfrm>
              <a:off x="464760" y="5616000"/>
              <a:ext cx="2376000" cy="991800"/>
            </a:xfrm>
            <a:prstGeom prst="ellipse">
              <a:avLst/>
            </a:prstGeom>
            <a:solidFill>
              <a:srgbClr val="ffc9ff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Шия, </a:t>
              </a:r>
              <a:endParaRPr b="0" lang="ru-RU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ru-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обрізки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80" name="Shape 436"/>
            <p:cNvSpPr/>
            <p:nvPr/>
          </p:nvSpPr>
          <p:spPr>
            <a:xfrm>
              <a:off x="3416040" y="5901480"/>
              <a:ext cx="2015640" cy="395640"/>
            </a:xfrm>
            <a:prstGeom prst="rect">
              <a:avLst/>
            </a:prstGeom>
            <a:solidFill>
              <a:srgbClr val="97ecfd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Котлетна маса</a:t>
              </a:r>
              <a:endParaRPr b="0" lang="ru-RU" sz="2000" spc="-1" strike="noStrike">
                <a:latin typeface="Arial"/>
              </a:endParaRPr>
            </a:p>
          </p:txBody>
        </p:sp>
        <p:cxnSp>
          <p:nvCxnSpPr>
            <p:cNvPr id="481" name="Shape 437"/>
            <p:cNvCxnSpPr/>
            <p:nvPr/>
          </p:nvCxnSpPr>
          <p:spPr>
            <a:xfrm>
              <a:off x="2839680" y="6098760"/>
              <a:ext cx="578160" cy="360"/>
            </a:xfrm>
            <a:prstGeom prst="straightConnector1">
              <a:avLst/>
            </a:prstGeom>
            <a:ln cap="rnd" w="38100">
              <a:solidFill>
                <a:srgbClr val="000000"/>
              </a:solidFill>
              <a:miter/>
              <a:tailEnd len="lg" type="stealth" w="lg"/>
            </a:ln>
          </p:spPr>
        </p:cxnSp>
      </p:grpSp>
    </p:spTree>
  </p:cSld>
  <mc:AlternateContent>
    <mc:Choice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Группа 2"/>
          <p:cNvGrpSpPr/>
          <p:nvPr/>
        </p:nvGrpSpPr>
        <p:grpSpPr>
          <a:xfrm>
            <a:off x="827640" y="585360"/>
            <a:ext cx="8208360" cy="6139800"/>
            <a:chOff x="827640" y="585360"/>
            <a:chExt cx="8208360" cy="6139800"/>
          </a:xfrm>
        </p:grpSpPr>
        <p:sp>
          <p:nvSpPr>
            <p:cNvPr id="483" name="Shape 443"/>
            <p:cNvSpPr/>
            <p:nvPr/>
          </p:nvSpPr>
          <p:spPr>
            <a:xfrm>
              <a:off x="827640" y="1645920"/>
              <a:ext cx="2231640" cy="560160"/>
            </a:xfrm>
            <a:prstGeom prst="ellipse">
              <a:avLst/>
            </a:prstGeom>
            <a:solidFill>
              <a:srgbClr val="ffc9ff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Корейка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84" name="Shape 444"/>
            <p:cNvSpPr/>
            <p:nvPr/>
          </p:nvSpPr>
          <p:spPr>
            <a:xfrm>
              <a:off x="3708720" y="684720"/>
              <a:ext cx="2015640" cy="395640"/>
            </a:xfrm>
            <a:prstGeom prst="rect">
              <a:avLst/>
            </a:prstGeom>
            <a:solidFill>
              <a:srgbClr val="97ecfd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Цілком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85" name="Shape 445"/>
            <p:cNvSpPr/>
            <p:nvPr/>
          </p:nvSpPr>
          <p:spPr>
            <a:xfrm>
              <a:off x="3707280" y="1359360"/>
              <a:ext cx="2015640" cy="700560"/>
            </a:xfrm>
            <a:prstGeom prst="rect">
              <a:avLst/>
            </a:prstGeom>
            <a:solidFill>
              <a:srgbClr val="97ecfd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Порційні напівфабрикати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86" name="Shape 446"/>
            <p:cNvSpPr/>
            <p:nvPr/>
          </p:nvSpPr>
          <p:spPr>
            <a:xfrm>
              <a:off x="3707280" y="2367360"/>
              <a:ext cx="2015640" cy="700560"/>
            </a:xfrm>
            <a:prstGeom prst="rect">
              <a:avLst/>
            </a:prstGeom>
            <a:solidFill>
              <a:srgbClr val="97ecfd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Дрібношматкові напівфабрикати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87" name="Shape 447"/>
            <p:cNvSpPr/>
            <p:nvPr/>
          </p:nvSpPr>
          <p:spPr>
            <a:xfrm>
              <a:off x="3132720" y="702720"/>
              <a:ext cx="431280" cy="23760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cap="rnd" w="381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8" name="Shape 448"/>
            <p:cNvSpPr/>
            <p:nvPr/>
          </p:nvSpPr>
          <p:spPr>
            <a:xfrm>
              <a:off x="6660000" y="585360"/>
              <a:ext cx="2376000" cy="380160"/>
            </a:xfrm>
            <a:prstGeom prst="rect">
              <a:avLst/>
            </a:prstGeom>
            <a:solidFill>
              <a:srgbClr val="b4fcbe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Жарка</a:t>
              </a:r>
              <a:endParaRPr b="0" lang="ru-RU" sz="1900" spc="-1" strike="noStrike">
                <a:latin typeface="Arial"/>
              </a:endParaRPr>
            </a:p>
          </p:txBody>
        </p:sp>
        <p:sp>
          <p:nvSpPr>
            <p:cNvPr id="489" name="Shape 449"/>
            <p:cNvSpPr/>
            <p:nvPr/>
          </p:nvSpPr>
          <p:spPr>
            <a:xfrm>
              <a:off x="6660000" y="1017360"/>
              <a:ext cx="2376000" cy="380160"/>
            </a:xfrm>
            <a:prstGeom prst="rect">
              <a:avLst/>
            </a:prstGeom>
            <a:solidFill>
              <a:srgbClr val="65f97a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Котлета натуральна</a:t>
              </a:r>
              <a:endParaRPr b="0" lang="ru-RU" sz="1900" spc="-1" strike="noStrike">
                <a:latin typeface="Arial"/>
              </a:endParaRPr>
            </a:p>
          </p:txBody>
        </p:sp>
        <p:sp>
          <p:nvSpPr>
            <p:cNvPr id="490" name="Shape 450"/>
            <p:cNvSpPr/>
            <p:nvPr/>
          </p:nvSpPr>
          <p:spPr>
            <a:xfrm>
              <a:off x="6660000" y="1448280"/>
              <a:ext cx="2376000" cy="380160"/>
            </a:xfrm>
            <a:prstGeom prst="rect">
              <a:avLst/>
            </a:prstGeom>
            <a:solidFill>
              <a:srgbClr val="65f97a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Ескалоп</a:t>
              </a:r>
              <a:endParaRPr b="0" lang="ru-RU" sz="1900" spc="-1" strike="noStrike">
                <a:latin typeface="Arial"/>
              </a:endParaRPr>
            </a:p>
          </p:txBody>
        </p:sp>
        <p:sp>
          <p:nvSpPr>
            <p:cNvPr id="491" name="Shape 451"/>
            <p:cNvSpPr/>
            <p:nvPr/>
          </p:nvSpPr>
          <p:spPr>
            <a:xfrm>
              <a:off x="6660000" y="1881000"/>
              <a:ext cx="2376000" cy="380160"/>
            </a:xfrm>
            <a:prstGeom prst="rect">
              <a:avLst/>
            </a:prstGeom>
            <a:solidFill>
              <a:srgbClr val="65f97a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Відбивні</a:t>
              </a:r>
              <a:endParaRPr b="0" lang="ru-RU" sz="1900" spc="-1" strike="noStrike">
                <a:latin typeface="Arial"/>
              </a:endParaRPr>
            </a:p>
          </p:txBody>
        </p:sp>
        <p:sp>
          <p:nvSpPr>
            <p:cNvPr id="492" name="Shape 452"/>
            <p:cNvSpPr/>
            <p:nvPr/>
          </p:nvSpPr>
          <p:spPr>
            <a:xfrm>
              <a:off x="6660000" y="2312640"/>
              <a:ext cx="2376000" cy="380160"/>
            </a:xfrm>
            <a:prstGeom prst="rect">
              <a:avLst/>
            </a:prstGeom>
            <a:solidFill>
              <a:srgbClr val="006600">
                <a:alpha val="25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Піджарка</a:t>
              </a:r>
              <a:endParaRPr b="0" lang="ru-RU" sz="1900" spc="-1" strike="noStrike">
                <a:latin typeface="Arial"/>
              </a:endParaRPr>
            </a:p>
          </p:txBody>
        </p:sp>
        <p:cxnSp>
          <p:nvCxnSpPr>
            <p:cNvPr id="493" name="Shape 453"/>
            <p:cNvCxnSpPr/>
            <p:nvPr/>
          </p:nvCxnSpPr>
          <p:spPr>
            <a:xfrm flipV="1">
              <a:off x="5724720" y="774000"/>
              <a:ext cx="935640" cy="14472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494" name="Shape 454"/>
            <p:cNvCxnSpPr/>
            <p:nvPr/>
          </p:nvCxnSpPr>
          <p:spPr>
            <a:xfrm flipV="1">
              <a:off x="5723280" y="1205640"/>
              <a:ext cx="937080" cy="50508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495" name="Shape 455"/>
            <p:cNvCxnSpPr/>
            <p:nvPr/>
          </p:nvCxnSpPr>
          <p:spPr>
            <a:xfrm flipV="1">
              <a:off x="5723280" y="1639080"/>
              <a:ext cx="937080" cy="7164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496" name="Shape 456"/>
            <p:cNvCxnSpPr/>
            <p:nvPr/>
          </p:nvCxnSpPr>
          <p:spPr>
            <a:xfrm>
              <a:off x="5723280" y="1710360"/>
              <a:ext cx="937080" cy="36072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497" name="Shape 457"/>
            <p:cNvCxnSpPr/>
            <p:nvPr/>
          </p:nvCxnSpPr>
          <p:spPr>
            <a:xfrm flipV="1">
              <a:off x="5723280" y="2502720"/>
              <a:ext cx="937080" cy="21636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sp>
          <p:nvSpPr>
            <p:cNvPr id="498" name="Shape 458"/>
            <p:cNvSpPr/>
            <p:nvPr/>
          </p:nvSpPr>
          <p:spPr>
            <a:xfrm>
              <a:off x="6660000" y="2744640"/>
              <a:ext cx="2376000" cy="380160"/>
            </a:xfrm>
            <a:prstGeom prst="rect">
              <a:avLst/>
            </a:prstGeom>
            <a:solidFill>
              <a:srgbClr val="006600">
                <a:alpha val="25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Шашлик</a:t>
              </a:r>
              <a:endParaRPr b="0" lang="ru-RU" sz="1900" spc="-1" strike="noStrike">
                <a:latin typeface="Arial"/>
              </a:endParaRPr>
            </a:p>
          </p:txBody>
        </p:sp>
        <p:cxnSp>
          <p:nvCxnSpPr>
            <p:cNvPr id="499" name="Shape 459"/>
            <p:cNvCxnSpPr/>
            <p:nvPr/>
          </p:nvCxnSpPr>
          <p:spPr>
            <a:xfrm>
              <a:off x="5723280" y="2718720"/>
              <a:ext cx="937080" cy="21600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sp>
          <p:nvSpPr>
            <p:cNvPr id="500" name="Shape 460"/>
            <p:cNvSpPr/>
            <p:nvPr/>
          </p:nvSpPr>
          <p:spPr>
            <a:xfrm>
              <a:off x="937080" y="3879720"/>
              <a:ext cx="1871280" cy="560160"/>
            </a:xfrm>
            <a:prstGeom prst="ellipse">
              <a:avLst/>
            </a:prstGeom>
            <a:solidFill>
              <a:srgbClr val="ffc9ff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Окіст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501" name="Shape 461"/>
            <p:cNvSpPr/>
            <p:nvPr/>
          </p:nvSpPr>
          <p:spPr>
            <a:xfrm>
              <a:off x="3696840" y="3241080"/>
              <a:ext cx="2015640" cy="395640"/>
            </a:xfrm>
            <a:prstGeom prst="rect">
              <a:avLst/>
            </a:prstGeom>
            <a:solidFill>
              <a:srgbClr val="97ecfd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Цілком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502" name="Shape 462"/>
            <p:cNvSpPr/>
            <p:nvPr/>
          </p:nvSpPr>
          <p:spPr>
            <a:xfrm>
              <a:off x="3696840" y="3678480"/>
              <a:ext cx="2015640" cy="700560"/>
            </a:xfrm>
            <a:prstGeom prst="rect">
              <a:avLst/>
            </a:prstGeom>
            <a:solidFill>
              <a:srgbClr val="97ecfd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Порційні напівфабрикати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503" name="Shape 463"/>
            <p:cNvSpPr/>
            <p:nvPr/>
          </p:nvSpPr>
          <p:spPr>
            <a:xfrm>
              <a:off x="3722760" y="4457160"/>
              <a:ext cx="2015640" cy="700560"/>
            </a:xfrm>
            <a:prstGeom prst="rect">
              <a:avLst/>
            </a:prstGeom>
            <a:solidFill>
              <a:srgbClr val="97ecfd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Дрібношматкові напівфабрикати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504" name="Shape 464"/>
            <p:cNvSpPr/>
            <p:nvPr/>
          </p:nvSpPr>
          <p:spPr>
            <a:xfrm>
              <a:off x="3132720" y="3295080"/>
              <a:ext cx="431280" cy="1872720"/>
            </a:xfrm>
            <a:prstGeom prst="leftBrace">
              <a:avLst>
                <a:gd name="adj1" fmla="val 0"/>
                <a:gd name="adj2" fmla="val 50000"/>
              </a:avLst>
            </a:prstGeom>
            <a:noFill/>
            <a:ln cap="rnd" w="381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5" name="Shape 465"/>
            <p:cNvSpPr/>
            <p:nvPr/>
          </p:nvSpPr>
          <p:spPr>
            <a:xfrm>
              <a:off x="6660000" y="3249360"/>
              <a:ext cx="2376000" cy="380160"/>
            </a:xfrm>
            <a:prstGeom prst="rect">
              <a:avLst/>
            </a:prstGeom>
            <a:solidFill>
              <a:srgbClr val="b4fcbe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Жарка</a:t>
              </a:r>
              <a:endParaRPr b="0" lang="ru-RU" sz="1900" spc="-1" strike="noStrike">
                <a:latin typeface="Arial"/>
              </a:endParaRPr>
            </a:p>
          </p:txBody>
        </p:sp>
        <p:sp>
          <p:nvSpPr>
            <p:cNvPr id="506" name="Shape 466"/>
            <p:cNvSpPr/>
            <p:nvPr/>
          </p:nvSpPr>
          <p:spPr>
            <a:xfrm>
              <a:off x="6660000" y="3897000"/>
              <a:ext cx="2376000" cy="380160"/>
            </a:xfrm>
            <a:prstGeom prst="rect">
              <a:avLst/>
            </a:prstGeom>
            <a:solidFill>
              <a:srgbClr val="65f97a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Шніцель</a:t>
              </a:r>
              <a:endParaRPr b="0" lang="ru-RU" sz="1900" spc="-1" strike="noStrike">
                <a:latin typeface="Arial"/>
              </a:endParaRPr>
            </a:p>
          </p:txBody>
        </p:sp>
        <p:sp>
          <p:nvSpPr>
            <p:cNvPr id="507" name="Shape 467"/>
            <p:cNvSpPr/>
            <p:nvPr/>
          </p:nvSpPr>
          <p:spPr>
            <a:xfrm>
              <a:off x="6660000" y="4401720"/>
              <a:ext cx="2376000" cy="380160"/>
            </a:xfrm>
            <a:prstGeom prst="rect">
              <a:avLst/>
            </a:prstGeom>
            <a:solidFill>
              <a:srgbClr val="006600">
                <a:alpha val="25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Піджарка</a:t>
              </a:r>
              <a:endParaRPr b="0" lang="ru-RU" sz="1900" spc="-1" strike="noStrike">
                <a:latin typeface="Arial"/>
              </a:endParaRPr>
            </a:p>
          </p:txBody>
        </p:sp>
        <p:cxnSp>
          <p:nvCxnSpPr>
            <p:cNvPr id="508" name="Shape 468"/>
            <p:cNvCxnSpPr/>
            <p:nvPr/>
          </p:nvCxnSpPr>
          <p:spPr>
            <a:xfrm flipV="1">
              <a:off x="5724720" y="3439440"/>
              <a:ext cx="935640" cy="7164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509" name="Shape 469"/>
            <p:cNvCxnSpPr/>
            <p:nvPr/>
          </p:nvCxnSpPr>
          <p:spPr>
            <a:xfrm>
              <a:off x="5723280" y="4087080"/>
              <a:ext cx="864000" cy="36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510" name="Shape 470"/>
            <p:cNvCxnSpPr/>
            <p:nvPr/>
          </p:nvCxnSpPr>
          <p:spPr>
            <a:xfrm flipV="1">
              <a:off x="5723280" y="4591800"/>
              <a:ext cx="937080" cy="21636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sp>
          <p:nvSpPr>
            <p:cNvPr id="511" name="Shape 471"/>
            <p:cNvSpPr/>
            <p:nvPr/>
          </p:nvSpPr>
          <p:spPr>
            <a:xfrm>
              <a:off x="6660000" y="4833720"/>
              <a:ext cx="2376000" cy="380160"/>
            </a:xfrm>
            <a:prstGeom prst="rect">
              <a:avLst/>
            </a:prstGeom>
            <a:solidFill>
              <a:srgbClr val="006600">
                <a:alpha val="25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Шашлик</a:t>
              </a:r>
              <a:endParaRPr b="0" lang="ru-RU" sz="1900" spc="-1" strike="noStrike">
                <a:latin typeface="Arial"/>
              </a:endParaRPr>
            </a:p>
          </p:txBody>
        </p:sp>
        <p:cxnSp>
          <p:nvCxnSpPr>
            <p:cNvPr id="512" name="Shape 472"/>
            <p:cNvCxnSpPr/>
            <p:nvPr/>
          </p:nvCxnSpPr>
          <p:spPr>
            <a:xfrm>
              <a:off x="5723280" y="4807800"/>
              <a:ext cx="937080" cy="21600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sp>
          <p:nvSpPr>
            <p:cNvPr id="513" name="Shape 473"/>
            <p:cNvSpPr/>
            <p:nvPr/>
          </p:nvSpPr>
          <p:spPr>
            <a:xfrm>
              <a:off x="852120" y="5325120"/>
              <a:ext cx="1871280" cy="991800"/>
            </a:xfrm>
            <a:prstGeom prst="ellipse">
              <a:avLst/>
            </a:prstGeom>
            <a:solidFill>
              <a:srgbClr val="ffc9ff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Лопатка,</a:t>
              </a:r>
              <a:endParaRPr b="0" lang="ru-RU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Шия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514" name="Shape 474"/>
            <p:cNvSpPr/>
            <p:nvPr/>
          </p:nvSpPr>
          <p:spPr>
            <a:xfrm>
              <a:off x="3707280" y="5200200"/>
              <a:ext cx="2015640" cy="700560"/>
            </a:xfrm>
            <a:prstGeom prst="rect">
              <a:avLst/>
            </a:prstGeom>
            <a:solidFill>
              <a:srgbClr val="97ecfd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Порційні напівфабрикати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515" name="Shape 475"/>
            <p:cNvSpPr/>
            <p:nvPr/>
          </p:nvSpPr>
          <p:spPr>
            <a:xfrm>
              <a:off x="3707280" y="5967720"/>
              <a:ext cx="2015640" cy="700560"/>
            </a:xfrm>
            <a:prstGeom prst="rect">
              <a:avLst/>
            </a:prstGeom>
            <a:solidFill>
              <a:srgbClr val="97ecfd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" sz="20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Дрібношматкові напівфабрикати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516" name="Shape 476"/>
            <p:cNvSpPr/>
            <p:nvPr/>
          </p:nvSpPr>
          <p:spPr>
            <a:xfrm>
              <a:off x="3132720" y="5311080"/>
              <a:ext cx="431280" cy="129492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cap="rnd" w="381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7" name="Shape 477"/>
            <p:cNvSpPr/>
            <p:nvPr/>
          </p:nvSpPr>
          <p:spPr>
            <a:xfrm>
              <a:off x="6660000" y="5408280"/>
              <a:ext cx="2376000" cy="380160"/>
            </a:xfrm>
            <a:prstGeom prst="rect">
              <a:avLst/>
            </a:prstGeom>
            <a:solidFill>
              <a:srgbClr val="65f97a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Свинина духова</a:t>
              </a:r>
              <a:endParaRPr b="0" lang="ru-RU" sz="1900" spc="-1" strike="noStrike">
                <a:latin typeface="Arial"/>
              </a:endParaRPr>
            </a:p>
          </p:txBody>
        </p:sp>
        <p:sp>
          <p:nvSpPr>
            <p:cNvPr id="518" name="Shape 478"/>
            <p:cNvSpPr/>
            <p:nvPr/>
          </p:nvSpPr>
          <p:spPr>
            <a:xfrm>
              <a:off x="6660000" y="5913000"/>
              <a:ext cx="2376000" cy="380160"/>
            </a:xfrm>
            <a:prstGeom prst="rect">
              <a:avLst/>
            </a:prstGeom>
            <a:solidFill>
              <a:srgbClr val="006600">
                <a:alpha val="25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Гуляш</a:t>
              </a:r>
              <a:endParaRPr b="0" lang="ru-RU" sz="1900" spc="-1" strike="noStrike">
                <a:latin typeface="Arial"/>
              </a:endParaRPr>
            </a:p>
          </p:txBody>
        </p:sp>
        <p:cxnSp>
          <p:nvCxnSpPr>
            <p:cNvPr id="519" name="Shape 479"/>
            <p:cNvCxnSpPr/>
            <p:nvPr/>
          </p:nvCxnSpPr>
          <p:spPr>
            <a:xfrm>
              <a:off x="5723280" y="5598360"/>
              <a:ext cx="864000" cy="36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cxnSp>
          <p:nvCxnSpPr>
            <p:cNvPr id="520" name="Shape 480"/>
            <p:cNvCxnSpPr/>
            <p:nvPr/>
          </p:nvCxnSpPr>
          <p:spPr>
            <a:xfrm flipV="1">
              <a:off x="5723280" y="6103080"/>
              <a:ext cx="937080" cy="21636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  <p:sp>
          <p:nvSpPr>
            <p:cNvPr id="521" name="Shape 481"/>
            <p:cNvSpPr/>
            <p:nvPr/>
          </p:nvSpPr>
          <p:spPr>
            <a:xfrm>
              <a:off x="6660000" y="6345000"/>
              <a:ext cx="2376000" cy="380160"/>
            </a:xfrm>
            <a:prstGeom prst="rect">
              <a:avLst/>
            </a:prstGeom>
            <a:solidFill>
              <a:srgbClr val="006600">
                <a:alpha val="25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19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Рагу</a:t>
              </a:r>
              <a:endParaRPr b="0" lang="ru-RU" sz="1900" spc="-1" strike="noStrike">
                <a:latin typeface="Arial"/>
              </a:endParaRPr>
            </a:p>
          </p:txBody>
        </p:sp>
        <p:cxnSp>
          <p:nvCxnSpPr>
            <p:cNvPr id="522" name="Shape 482"/>
            <p:cNvCxnSpPr/>
            <p:nvPr/>
          </p:nvCxnSpPr>
          <p:spPr>
            <a:xfrm>
              <a:off x="5723280" y="6319080"/>
              <a:ext cx="937080" cy="216360"/>
            </a:xfrm>
            <a:prstGeom prst="straightConnector1">
              <a:avLst/>
            </a:prstGeom>
            <a:ln cap="rnd" w="38100">
              <a:solidFill>
                <a:srgbClr val="006600"/>
              </a:solidFill>
              <a:miter/>
              <a:tailEnd len="lg" type="stealth" w="lg"/>
            </a:ln>
          </p:spPr>
        </p:cxnSp>
      </p:grpSp>
      <p:sp>
        <p:nvSpPr>
          <p:cNvPr id="523" name="TextBox 1"/>
          <p:cNvSpPr/>
          <p:nvPr/>
        </p:nvSpPr>
        <p:spPr>
          <a:xfrm>
            <a:off x="213120" y="20520"/>
            <a:ext cx="842508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/>
              <a:lightRig dir="t" rig="flat">
                <a:rot lat="0" lon="0" rev="18900000"/>
              </a:lightRig>
            </a:scene3d>
            <a:sp3d extrusionH="31750" contourW="6350" prstMaterial="powder">
              <a:bevelT prst="angle" w="19050" h="19050"/>
              <a:contourClr>
                <a:schemeClr val="accent3"/>
              </a:contourClr>
            </a:sp3d>
          </a:bodyPr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chemeClr val="accent3"/>
                </a:solidFill>
                <a:latin typeface="Comic Sans MS"/>
                <a:ea typeface="BatangChe"/>
              </a:rPr>
              <a:t>Напівфабрикати зі свинини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12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title"/>
          </p:nvPr>
        </p:nvSpPr>
        <p:spPr>
          <a:xfrm>
            <a:off x="498240" y="-392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 fontScale="72000"/>
          </a:bodyPr>
          <a:p>
            <a:pPr indent="0" algn="ctr">
              <a:lnSpc>
                <a:spcPct val="100000"/>
              </a:lnSpc>
              <a:buNone/>
            </a:pPr>
            <a:r>
              <a:rPr b="1" lang="uk-UA" sz="4400" spc="-1" strike="noStrike">
                <a:solidFill>
                  <a:srgbClr val="ff0000"/>
                </a:solidFill>
                <a:latin typeface="Times New Roman"/>
                <a:ea typeface="Arial"/>
              </a:rPr>
              <a:t>Види натуральних напівфабрикатів з м'яса 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5" name="Овал 7"/>
          <p:cNvSpPr/>
          <p:nvPr/>
        </p:nvSpPr>
        <p:spPr>
          <a:xfrm>
            <a:off x="1078200" y="1341720"/>
            <a:ext cx="2376000" cy="765000"/>
          </a:xfrm>
          <a:prstGeom prst="ellipse">
            <a:avLst/>
          </a:prstGeom>
          <a:solidFill>
            <a:srgbClr val="3891a7"/>
          </a:solidFill>
          <a:ln>
            <a:solidFill>
              <a:srgbClr val="296b7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6" name="Овал 8"/>
          <p:cNvSpPr/>
          <p:nvPr/>
        </p:nvSpPr>
        <p:spPr>
          <a:xfrm>
            <a:off x="3706560" y="1341720"/>
            <a:ext cx="2160000" cy="836640"/>
          </a:xfrm>
          <a:prstGeom prst="ellipse">
            <a:avLst/>
          </a:prstGeom>
          <a:solidFill>
            <a:srgbClr val="3891a7"/>
          </a:solidFill>
          <a:ln>
            <a:solidFill>
              <a:srgbClr val="296b7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7" name="Овал 9"/>
          <p:cNvSpPr/>
          <p:nvPr/>
        </p:nvSpPr>
        <p:spPr>
          <a:xfrm>
            <a:off x="6221160" y="1411560"/>
            <a:ext cx="2736000" cy="791640"/>
          </a:xfrm>
          <a:prstGeom prst="ellipse">
            <a:avLst/>
          </a:prstGeom>
          <a:solidFill>
            <a:srgbClr val="3891a7"/>
          </a:solidFill>
          <a:ln>
            <a:solidFill>
              <a:srgbClr val="296b7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28" name="Picture 2" descr=""/>
          <p:cNvPicPr/>
          <p:nvPr/>
        </p:nvPicPr>
        <p:blipFill>
          <a:blip r:embed="rId1"/>
          <a:stretch/>
        </p:blipFill>
        <p:spPr>
          <a:xfrm>
            <a:off x="1078200" y="1401840"/>
            <a:ext cx="2304000" cy="610920"/>
          </a:xfrm>
          <a:prstGeom prst="rect">
            <a:avLst/>
          </a:prstGeom>
          <a:ln w="0">
            <a:noFill/>
          </a:ln>
        </p:spPr>
      </p:pic>
      <p:pic>
        <p:nvPicPr>
          <p:cNvPr id="529" name="Picture 3" descr=""/>
          <p:cNvPicPr/>
          <p:nvPr/>
        </p:nvPicPr>
        <p:blipFill>
          <a:blip r:embed="rId2"/>
          <a:stretch/>
        </p:blipFill>
        <p:spPr>
          <a:xfrm>
            <a:off x="4006440" y="1442880"/>
            <a:ext cx="1725120" cy="536040"/>
          </a:xfrm>
          <a:prstGeom prst="rect">
            <a:avLst/>
          </a:prstGeom>
          <a:ln w="0">
            <a:noFill/>
          </a:ln>
        </p:spPr>
      </p:pic>
      <p:pic>
        <p:nvPicPr>
          <p:cNvPr id="530" name="Picture 4" descr=""/>
          <p:cNvPicPr/>
          <p:nvPr/>
        </p:nvPicPr>
        <p:blipFill>
          <a:blip r:embed="rId3"/>
          <a:stretch/>
        </p:blipFill>
        <p:spPr>
          <a:xfrm>
            <a:off x="6486120" y="1491840"/>
            <a:ext cx="2206440" cy="536040"/>
          </a:xfrm>
          <a:prstGeom prst="rect">
            <a:avLst/>
          </a:prstGeom>
          <a:ln w="0">
            <a:noFill/>
          </a:ln>
        </p:spPr>
      </p:pic>
      <p:sp>
        <p:nvSpPr>
          <p:cNvPr id="531" name="Стрелка вниз 11"/>
          <p:cNvSpPr/>
          <p:nvPr/>
        </p:nvSpPr>
        <p:spPr>
          <a:xfrm>
            <a:off x="1934280" y="2088360"/>
            <a:ext cx="484200" cy="67428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891a7"/>
          </a:solidFill>
          <a:ln>
            <a:solidFill>
              <a:srgbClr val="296b7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2" name="Стрелка вниз 12"/>
          <p:cNvSpPr/>
          <p:nvPr/>
        </p:nvSpPr>
        <p:spPr>
          <a:xfrm>
            <a:off x="4544280" y="2203560"/>
            <a:ext cx="484200" cy="67428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891a7"/>
          </a:solidFill>
          <a:ln>
            <a:solidFill>
              <a:srgbClr val="296b7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3" name="Стрелка вниз 13"/>
          <p:cNvSpPr/>
          <p:nvPr/>
        </p:nvSpPr>
        <p:spPr>
          <a:xfrm>
            <a:off x="7370280" y="2174040"/>
            <a:ext cx="484200" cy="703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891a7"/>
          </a:solidFill>
          <a:ln>
            <a:solidFill>
              <a:srgbClr val="296b7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4" name="TextBox 15"/>
          <p:cNvSpPr/>
          <p:nvPr/>
        </p:nvSpPr>
        <p:spPr>
          <a:xfrm>
            <a:off x="1278000" y="2925000"/>
            <a:ext cx="1801800" cy="161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StarSymbol"/>
              <a:buChar char="-"/>
            </a:pPr>
            <a:r>
              <a:rPr b="0" lang="uk-UA" sz="2000" spc="-1" strike="noStrike">
                <a:solidFill>
                  <a:srgbClr val="c00000"/>
                </a:solidFill>
                <a:latin typeface="Times New Roman"/>
                <a:ea typeface="Arial"/>
              </a:rPr>
              <a:t>Варіння</a:t>
            </a:r>
            <a:endParaRPr b="0" lang="ru-RU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StarSymbol"/>
              <a:buChar char="-"/>
            </a:pPr>
            <a:r>
              <a:rPr b="0" lang="uk-UA" sz="2000" spc="-1" strike="noStrike">
                <a:solidFill>
                  <a:srgbClr val="c00000"/>
                </a:solidFill>
                <a:latin typeface="Times New Roman"/>
                <a:ea typeface="Arial"/>
              </a:rPr>
              <a:t>Смаження</a:t>
            </a:r>
            <a:endParaRPr b="0" lang="ru-RU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StarSymbol"/>
              <a:buChar char="-"/>
            </a:pPr>
            <a:r>
              <a:rPr b="0" lang="uk-UA" sz="2000" spc="-1" strike="noStrike">
                <a:solidFill>
                  <a:srgbClr val="c00000"/>
                </a:solidFill>
                <a:latin typeface="Times New Roman"/>
                <a:ea typeface="Arial"/>
              </a:rPr>
              <a:t>Тушкування</a:t>
            </a:r>
            <a:endParaRPr b="0" lang="ru-RU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StarSymbol"/>
              <a:buChar char="-"/>
            </a:pPr>
            <a:r>
              <a:rPr b="0" lang="uk-UA" sz="2000" spc="-1" strike="noStrike">
                <a:solidFill>
                  <a:srgbClr val="c00000"/>
                </a:solidFill>
                <a:latin typeface="Times New Roman"/>
                <a:ea typeface="Arial"/>
              </a:rPr>
              <a:t>Запікання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535" name="TextBox 16"/>
          <p:cNvSpPr/>
          <p:nvPr/>
        </p:nvSpPr>
        <p:spPr>
          <a:xfrm>
            <a:off x="3323880" y="2925000"/>
            <a:ext cx="2687760" cy="365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StarSymbol"/>
              <a:buChar char="-"/>
            </a:pPr>
            <a:r>
              <a:rPr b="0" lang="uk-UA" sz="2000" spc="-1" strike="noStrike">
                <a:solidFill>
                  <a:srgbClr val="c00000"/>
                </a:solidFill>
                <a:latin typeface="Times New Roman"/>
                <a:ea typeface="Arial"/>
              </a:rPr>
              <a:t>Котлета натуральна</a:t>
            </a:r>
            <a:endParaRPr b="0" lang="ru-RU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StarSymbol"/>
              <a:buChar char="-"/>
            </a:pPr>
            <a:r>
              <a:rPr b="0" lang="uk-UA" sz="2000" spc="-1" strike="noStrike">
                <a:solidFill>
                  <a:srgbClr val="c00000"/>
                </a:solidFill>
                <a:latin typeface="Times New Roman"/>
                <a:ea typeface="Arial"/>
              </a:rPr>
              <a:t>Ескалоп</a:t>
            </a:r>
            <a:endParaRPr b="0" lang="ru-RU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StarSymbol"/>
              <a:buChar char="-"/>
            </a:pPr>
            <a:r>
              <a:rPr b="0" lang="uk-UA" sz="2000" spc="-1" strike="noStrike">
                <a:solidFill>
                  <a:srgbClr val="c00000"/>
                </a:solidFill>
                <a:latin typeface="Times New Roman"/>
                <a:ea typeface="Arial"/>
              </a:rPr>
              <a:t>Шніцель</a:t>
            </a:r>
            <a:endParaRPr b="0" lang="ru-RU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StarSymbol"/>
              <a:buChar char="-"/>
            </a:pPr>
            <a:r>
              <a:rPr b="0" lang="uk-UA" sz="2000" spc="-1" strike="noStrike">
                <a:solidFill>
                  <a:srgbClr val="c00000"/>
                </a:solidFill>
                <a:latin typeface="Times New Roman"/>
                <a:ea typeface="Arial"/>
              </a:rPr>
              <a:t>Лангет</a:t>
            </a:r>
            <a:endParaRPr b="0" lang="ru-RU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StarSymbol"/>
              <a:buChar char="-"/>
            </a:pPr>
            <a:r>
              <a:rPr b="0" lang="uk-UA" sz="2000" spc="-1" strike="noStrike">
                <a:solidFill>
                  <a:srgbClr val="c00000"/>
                </a:solidFill>
                <a:latin typeface="Times New Roman"/>
                <a:ea typeface="Arial"/>
              </a:rPr>
              <a:t>Філе</a:t>
            </a:r>
            <a:endParaRPr b="0" lang="ru-RU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StarSymbol"/>
              <a:buChar char="-"/>
            </a:pPr>
            <a:r>
              <a:rPr b="0" lang="uk-UA" sz="2000" spc="-1" strike="noStrike">
                <a:solidFill>
                  <a:srgbClr val="c00000"/>
                </a:solidFill>
                <a:latin typeface="Times New Roman"/>
                <a:ea typeface="Arial"/>
              </a:rPr>
              <a:t>Біфштекс</a:t>
            </a:r>
            <a:endParaRPr b="0" lang="ru-RU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StarSymbol"/>
              <a:buChar char="-"/>
            </a:pPr>
            <a:r>
              <a:rPr b="0" lang="uk-UA" sz="2000" spc="-1" strike="noStrike">
                <a:solidFill>
                  <a:srgbClr val="c00000"/>
                </a:solidFill>
                <a:latin typeface="Times New Roman"/>
                <a:ea typeface="Arial"/>
              </a:rPr>
              <a:t>Антрикот</a:t>
            </a:r>
            <a:endParaRPr b="0" lang="ru-RU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StarSymbol"/>
              <a:buChar char="-"/>
            </a:pPr>
            <a:r>
              <a:rPr b="0" lang="uk-UA" sz="2000" spc="-1" strike="noStrike">
                <a:solidFill>
                  <a:srgbClr val="c00000"/>
                </a:solidFill>
                <a:latin typeface="Times New Roman"/>
                <a:ea typeface="Arial"/>
              </a:rPr>
              <a:t>Ромштекс</a:t>
            </a:r>
            <a:endParaRPr b="0" lang="ru-RU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StarSymbol"/>
              <a:buChar char="-"/>
            </a:pPr>
            <a:r>
              <a:rPr b="0" lang="uk-UA" sz="2000" spc="-1" strike="noStrike">
                <a:solidFill>
                  <a:srgbClr val="c00000"/>
                </a:solidFill>
                <a:latin typeface="Times New Roman"/>
                <a:ea typeface="Arial"/>
              </a:rPr>
              <a:t>Біфштекс</a:t>
            </a:r>
            <a:endParaRPr b="0" lang="ru-RU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StarSymbol"/>
              <a:buChar char="-"/>
            </a:pPr>
            <a:r>
              <a:rPr b="0" lang="uk-UA" sz="2000" spc="-1" strike="noStrike">
                <a:solidFill>
                  <a:srgbClr val="c00000"/>
                </a:solidFill>
                <a:latin typeface="Times New Roman"/>
                <a:ea typeface="Arial"/>
              </a:rPr>
              <a:t>Зрази натуральні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c00000"/>
                </a:solidFill>
                <a:latin typeface="Times New Roman"/>
                <a:ea typeface="Arial"/>
              </a:rPr>
              <a:t>-    Відбивна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536" name="TextBox 17"/>
          <p:cNvSpPr/>
          <p:nvPr/>
        </p:nvSpPr>
        <p:spPr>
          <a:xfrm>
            <a:off x="6618240" y="2770920"/>
            <a:ext cx="1977120" cy="19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StarSymbol"/>
              <a:buChar char="-"/>
            </a:pPr>
            <a:r>
              <a:rPr b="0" lang="uk-UA" sz="2000" spc="-1" strike="noStrike">
                <a:solidFill>
                  <a:srgbClr val="c00000"/>
                </a:solidFill>
                <a:latin typeface="Times New Roman"/>
                <a:ea typeface="Arial"/>
              </a:rPr>
              <a:t>Бефстроганов</a:t>
            </a:r>
            <a:endParaRPr b="0" lang="ru-RU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StarSymbol"/>
              <a:buChar char="-"/>
            </a:pPr>
            <a:r>
              <a:rPr b="0" lang="uk-UA" sz="2000" spc="-1" strike="noStrike">
                <a:solidFill>
                  <a:srgbClr val="c00000"/>
                </a:solidFill>
                <a:latin typeface="Times New Roman"/>
                <a:ea typeface="Arial"/>
              </a:rPr>
              <a:t>Шашлик</a:t>
            </a:r>
            <a:endParaRPr b="0" lang="ru-RU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StarSymbol"/>
              <a:buChar char="-"/>
            </a:pPr>
            <a:r>
              <a:rPr b="0" lang="uk-UA" sz="2000" spc="-1" strike="noStrike">
                <a:solidFill>
                  <a:srgbClr val="c00000"/>
                </a:solidFill>
                <a:latin typeface="Times New Roman"/>
                <a:ea typeface="Arial"/>
              </a:rPr>
              <a:t>Азу</a:t>
            </a:r>
            <a:endParaRPr b="0" lang="ru-RU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StarSymbol"/>
              <a:buChar char="-"/>
            </a:pPr>
            <a:r>
              <a:rPr b="0" lang="uk-UA" sz="2000" spc="-1" strike="noStrike">
                <a:solidFill>
                  <a:srgbClr val="c00000"/>
                </a:solidFill>
                <a:latin typeface="Times New Roman"/>
                <a:ea typeface="Arial"/>
              </a:rPr>
              <a:t>Гуляш</a:t>
            </a:r>
            <a:endParaRPr b="0" lang="ru-RU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StarSymbol"/>
              <a:buChar char="-"/>
            </a:pPr>
            <a:r>
              <a:rPr b="0" lang="uk-UA" sz="2000" spc="-1" strike="noStrike">
                <a:solidFill>
                  <a:srgbClr val="c00000"/>
                </a:solidFill>
                <a:latin typeface="Times New Roman"/>
                <a:ea typeface="Arial"/>
              </a:rPr>
              <a:t>Рагу</a:t>
            </a:r>
            <a:endParaRPr b="0" lang="ru-RU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StarSymbol"/>
              <a:buChar char="-"/>
            </a:pPr>
            <a:r>
              <a:rPr b="0" lang="uk-UA" sz="2000" spc="-1" strike="noStrike">
                <a:solidFill>
                  <a:srgbClr val="c00000"/>
                </a:solidFill>
                <a:latin typeface="Times New Roman"/>
                <a:ea typeface="Arial"/>
              </a:rPr>
              <a:t>Піджарка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uk-UA" sz="4400" spc="-1" strike="noStrike">
                <a:solidFill>
                  <a:srgbClr val="c00000"/>
                </a:solidFill>
                <a:latin typeface="Times New Roman"/>
                <a:ea typeface="Arial"/>
              </a:rPr>
              <a:t>Котлета натуральна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8" name="Picture 3" descr=""/>
          <p:cNvPicPr/>
          <p:nvPr/>
        </p:nvPicPr>
        <p:blipFill>
          <a:blip r:embed="rId1"/>
          <a:stretch/>
        </p:blipFill>
        <p:spPr>
          <a:xfrm>
            <a:off x="4385160" y="2421000"/>
            <a:ext cx="3384000" cy="2255760"/>
          </a:xfrm>
          <a:prstGeom prst="rect">
            <a:avLst/>
          </a:prstGeom>
          <a:ln w="0">
            <a:noFill/>
          </a:ln>
        </p:spPr>
      </p:pic>
      <p:sp>
        <p:nvSpPr>
          <p:cNvPr id="539" name="TextBox 3"/>
          <p:cNvSpPr/>
          <p:nvPr/>
        </p:nvSpPr>
        <p:spPr>
          <a:xfrm>
            <a:off x="4143960" y="1268640"/>
            <a:ext cx="4951080" cy="100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З реберної частини свинячої, баранячої або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телячої корейки разом з реберною кісткою,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починаючи з останнього ребра до шостого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540" name="TextBox 4"/>
          <p:cNvSpPr/>
          <p:nvPr/>
        </p:nvSpPr>
        <p:spPr>
          <a:xfrm>
            <a:off x="383760" y="3492360"/>
            <a:ext cx="3961800" cy="313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Нарізують під кутом 45  порціонні шматочки овально-плоскої форми з реберною кісткою. Довжина кісточки у свинячих і телячих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котлетах-не більше ніж 8 см., у баранячих-7см. Товщина 2-3 см. М'якоть відбивають, перерізають сухожилки, посипають сіллю, перцем і смажать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основним способом.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541" name="Picture 5" descr="http://st.foodzona.ru/images/recipes/step/157/0/15741-0.jpg"/>
          <p:cNvPicPr/>
          <p:nvPr/>
        </p:nvPicPr>
        <p:blipFill>
          <a:blip r:embed="rId2"/>
          <a:stretch/>
        </p:blipFill>
        <p:spPr>
          <a:xfrm>
            <a:off x="970200" y="1193040"/>
            <a:ext cx="2789280" cy="209160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6" descr=""/>
          <p:cNvPicPr/>
          <p:nvPr/>
        </p:nvPicPr>
        <p:blipFill>
          <a:blip r:embed="rId3"/>
          <a:stretch/>
        </p:blipFill>
        <p:spPr>
          <a:xfrm>
            <a:off x="6176880" y="4365000"/>
            <a:ext cx="2828160" cy="2296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uk-UA" sz="4000" spc="-1" strike="noStrike">
                <a:solidFill>
                  <a:srgbClr val="ff0000"/>
                </a:solidFill>
                <a:latin typeface="Times New Roman"/>
                <a:ea typeface="Arial"/>
              </a:rPr>
              <a:t>Ескалоп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4" name="Picture 2" descr=""/>
          <p:cNvPicPr/>
          <p:nvPr/>
        </p:nvPicPr>
        <p:blipFill>
          <a:blip r:embed="rId1"/>
          <a:stretch/>
        </p:blipFill>
        <p:spPr>
          <a:xfrm>
            <a:off x="1115640" y="1196640"/>
            <a:ext cx="3601440" cy="2376000"/>
          </a:xfrm>
          <a:prstGeom prst="rect">
            <a:avLst/>
          </a:prstGeom>
          <a:ln w="0">
            <a:noFill/>
          </a:ln>
        </p:spPr>
      </p:pic>
      <p:pic>
        <p:nvPicPr>
          <p:cNvPr id="545" name="Picture 4" descr=""/>
          <p:cNvPicPr/>
          <p:nvPr/>
        </p:nvPicPr>
        <p:blipFill>
          <a:blip r:embed="rId2"/>
          <a:stretch/>
        </p:blipFill>
        <p:spPr>
          <a:xfrm>
            <a:off x="4536360" y="3789000"/>
            <a:ext cx="4437720" cy="2955600"/>
          </a:xfrm>
          <a:prstGeom prst="rect">
            <a:avLst/>
          </a:prstGeom>
          <a:ln w="0">
            <a:noFill/>
          </a:ln>
        </p:spPr>
      </p:pic>
      <p:sp>
        <p:nvSpPr>
          <p:cNvPr id="546" name="TextBox 3"/>
          <p:cNvSpPr/>
          <p:nvPr/>
        </p:nvSpPr>
        <p:spPr>
          <a:xfrm>
            <a:off x="4932000" y="1231200"/>
            <a:ext cx="4042080" cy="130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З реберної частини свинячої, баранячої або телячої корейки 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( без реберних кісток)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547" name="TextBox 5"/>
          <p:cNvSpPr/>
          <p:nvPr/>
        </p:nvSpPr>
        <p:spPr>
          <a:xfrm>
            <a:off x="633240" y="3995280"/>
            <a:ext cx="4062600" cy="161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Нарізують на порціонні шматочки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1,0-1,5 см. завтовшки , відбивають,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підрізують сухожилки, посипають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сіллю і перцем, смажать до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готовності основним способом</a:t>
            </a:r>
            <a:r>
              <a:rPr b="0" lang="uk-UA" sz="14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uk-UA" sz="4400" spc="-1" strike="noStrike">
                <a:solidFill>
                  <a:srgbClr val="ff0000"/>
                </a:solidFill>
                <a:latin typeface="Times New Roman"/>
                <a:ea typeface="Arial"/>
              </a:rPr>
              <a:t>Шніцель, шніцель відбивний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9" name="Picture 2" descr=""/>
          <p:cNvPicPr/>
          <p:nvPr/>
        </p:nvPicPr>
        <p:blipFill>
          <a:blip r:embed="rId1"/>
          <a:stretch/>
        </p:blipFill>
        <p:spPr>
          <a:xfrm>
            <a:off x="971640" y="1196640"/>
            <a:ext cx="2813040" cy="2495160"/>
          </a:xfrm>
          <a:prstGeom prst="rect">
            <a:avLst/>
          </a:prstGeom>
          <a:ln w="0">
            <a:noFill/>
          </a:ln>
        </p:spPr>
      </p:pic>
      <p:pic>
        <p:nvPicPr>
          <p:cNvPr id="550" name="Picture 4" descr=""/>
          <p:cNvPicPr/>
          <p:nvPr/>
        </p:nvPicPr>
        <p:blipFill>
          <a:blip r:embed="rId2"/>
          <a:stretch/>
        </p:blipFill>
        <p:spPr>
          <a:xfrm>
            <a:off x="4788000" y="3861000"/>
            <a:ext cx="4204080" cy="2838240"/>
          </a:xfrm>
          <a:prstGeom prst="rect">
            <a:avLst/>
          </a:prstGeom>
          <a:ln w="0">
            <a:noFill/>
          </a:ln>
        </p:spPr>
      </p:pic>
      <p:pic>
        <p:nvPicPr>
          <p:cNvPr id="551" name="Picture 5" descr=""/>
          <p:cNvPicPr/>
          <p:nvPr/>
        </p:nvPicPr>
        <p:blipFill>
          <a:blip r:embed="rId3"/>
          <a:stretch/>
        </p:blipFill>
        <p:spPr>
          <a:xfrm>
            <a:off x="179640" y="3881520"/>
            <a:ext cx="4464000" cy="2976120"/>
          </a:xfrm>
          <a:prstGeom prst="rect">
            <a:avLst/>
          </a:prstGeom>
          <a:ln w="0">
            <a:noFill/>
          </a:ln>
        </p:spPr>
      </p:pic>
      <p:sp>
        <p:nvSpPr>
          <p:cNvPr id="552" name="TextBox 3"/>
          <p:cNvSpPr/>
          <p:nvPr/>
        </p:nvSpPr>
        <p:spPr>
          <a:xfrm>
            <a:off x="3712320" y="1165320"/>
            <a:ext cx="5465520" cy="283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З реберної частини свинячої, баранячої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або телячої корейки  (без реберних кісток) Нарізують на порціонні шматочки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1,5-2 см. завтовшки , відбивають, підрізують сухожилки, посипають сіллю і перцем, смажать до готовності основним способом</a:t>
            </a:r>
            <a:r>
              <a:rPr b="0" lang="uk-UA" sz="20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Шніцель відбивний </a:t>
            </a: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панірують в борошні та льезоні.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e5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46"/>
          <p:cNvSpPr/>
          <p:nvPr/>
        </p:nvSpPr>
        <p:spPr>
          <a:xfrm>
            <a:off x="1303560" y="15480"/>
            <a:ext cx="7307640" cy="155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  <a:scene3d>
              <a:camera prst="orthographicFront"/>
              <a:lightRig dir="t" rig="flat">
                <a:rot lat="0" lon="0" rev="18900000"/>
              </a:lightRig>
            </a:scene3d>
            <a:sp3d extrusionH="31750" contourW="6350" prstMaterial="powder">
              <a:bevelT prst="angle" w="19050" h="19050"/>
              <a:contourClr>
                <a:schemeClr val="accent3"/>
              </a:contourClr>
            </a:sp3d>
          </a:bodyPr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chemeClr val="accent3"/>
                </a:solidFill>
                <a:latin typeface="Comic Sans MS"/>
                <a:ea typeface="Times New Roman"/>
              </a:rPr>
              <a:t>М'ясо - це туша забійного тварини без шкури, нижніх частин ніг, голови і внутрішніх органів</a:t>
            </a:r>
            <a:endParaRPr b="0" lang="ru-RU" sz="3200" spc="-1" strike="noStrike">
              <a:latin typeface="Arial"/>
            </a:endParaRPr>
          </a:p>
        </p:txBody>
      </p:sp>
      <p:grpSp>
        <p:nvGrpSpPr>
          <p:cNvPr id="140" name="Группа 1"/>
          <p:cNvGrpSpPr/>
          <p:nvPr/>
        </p:nvGrpSpPr>
        <p:grpSpPr>
          <a:xfrm>
            <a:off x="1367640" y="2071800"/>
            <a:ext cx="6696360" cy="3292560"/>
            <a:chOff x="1367640" y="2071800"/>
            <a:chExt cx="6696360" cy="3292560"/>
          </a:xfrm>
        </p:grpSpPr>
        <p:sp>
          <p:nvSpPr>
            <p:cNvPr id="141" name="Shape 48"/>
            <p:cNvSpPr/>
            <p:nvPr/>
          </p:nvSpPr>
          <p:spPr>
            <a:xfrm>
              <a:off x="5803920" y="2071800"/>
              <a:ext cx="2260080" cy="425880"/>
            </a:xfrm>
            <a:prstGeom prst="rect">
              <a:avLst/>
            </a:prstGeom>
            <a:solidFill>
              <a:srgbClr val="fce4a2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22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М'язова</a:t>
              </a:r>
              <a:endParaRPr b="0" lang="ru-RU" sz="2200" spc="-1" strike="noStrike">
                <a:latin typeface="Arial"/>
              </a:endParaRPr>
            </a:p>
          </p:txBody>
        </p:sp>
        <p:sp>
          <p:nvSpPr>
            <p:cNvPr id="142" name="Shape 49"/>
            <p:cNvSpPr/>
            <p:nvPr/>
          </p:nvSpPr>
          <p:spPr>
            <a:xfrm>
              <a:off x="5760360" y="2954520"/>
              <a:ext cx="2303640" cy="425880"/>
            </a:xfrm>
            <a:prstGeom prst="rect">
              <a:avLst/>
            </a:prstGeom>
            <a:solidFill>
              <a:srgbClr val="fce4a2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22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Сполучна</a:t>
              </a:r>
              <a:endParaRPr b="0" lang="ru-RU" sz="2200" spc="-1" strike="noStrike">
                <a:latin typeface="Arial"/>
              </a:endParaRPr>
            </a:p>
          </p:txBody>
        </p:sp>
        <p:sp>
          <p:nvSpPr>
            <p:cNvPr id="143" name="Shape 50"/>
            <p:cNvSpPr/>
            <p:nvPr/>
          </p:nvSpPr>
          <p:spPr>
            <a:xfrm>
              <a:off x="5760360" y="3968280"/>
              <a:ext cx="2303640" cy="425880"/>
            </a:xfrm>
            <a:prstGeom prst="rect">
              <a:avLst/>
            </a:prstGeom>
            <a:solidFill>
              <a:srgbClr val="fce4a2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" sz="22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Жирова</a:t>
              </a:r>
              <a:endParaRPr b="0" lang="ru-RU" sz="2200" spc="-1" strike="noStrike">
                <a:latin typeface="Arial"/>
              </a:endParaRPr>
            </a:p>
          </p:txBody>
        </p:sp>
        <p:sp>
          <p:nvSpPr>
            <p:cNvPr id="144" name="Shape 51"/>
            <p:cNvSpPr/>
            <p:nvPr/>
          </p:nvSpPr>
          <p:spPr>
            <a:xfrm>
              <a:off x="5803920" y="4938480"/>
              <a:ext cx="2260080" cy="425880"/>
            </a:xfrm>
            <a:prstGeom prst="rect">
              <a:avLst/>
            </a:prstGeom>
            <a:solidFill>
              <a:srgbClr val="fce4a2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2200" spc="-1" strike="noStrike">
                  <a:solidFill>
                    <a:schemeClr val="dk1"/>
                  </a:solidFill>
                  <a:latin typeface="Times New Roman"/>
                  <a:ea typeface="Times New Roman"/>
                </a:rPr>
                <a:t>Кісткова</a:t>
              </a:r>
              <a:endParaRPr b="0" lang="ru-RU" sz="2200" spc="-1" strike="noStrike">
                <a:latin typeface="Arial"/>
              </a:endParaRPr>
            </a:p>
          </p:txBody>
        </p:sp>
        <p:sp>
          <p:nvSpPr>
            <p:cNvPr id="145" name="Shape 52"/>
            <p:cNvSpPr/>
            <p:nvPr/>
          </p:nvSpPr>
          <p:spPr>
            <a:xfrm>
              <a:off x="5343120" y="2229120"/>
              <a:ext cx="460440" cy="2925360"/>
            </a:xfrm>
            <a:prstGeom prst="leftBrace">
              <a:avLst>
                <a:gd name="adj1" fmla="val 0"/>
                <a:gd name="adj2" fmla="val 50000"/>
              </a:avLst>
            </a:prstGeom>
            <a:noFill/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46" name="Picture 2" descr=""/>
            <p:cNvPicPr/>
            <p:nvPr/>
          </p:nvPicPr>
          <p:blipFill>
            <a:blip r:embed="rId1"/>
            <a:stretch/>
          </p:blipFill>
          <p:spPr>
            <a:xfrm>
              <a:off x="1367640" y="2959560"/>
              <a:ext cx="3975120" cy="2080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7" name="TextBox 4"/>
            <p:cNvSpPr/>
            <p:nvPr/>
          </p:nvSpPr>
          <p:spPr>
            <a:xfrm>
              <a:off x="1891800" y="3159000"/>
              <a:ext cx="2926440" cy="1308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4000" spc="-1" strike="noStrike">
                  <a:solidFill>
                    <a:srgbClr val="c00000"/>
                  </a:solidFill>
                  <a:latin typeface="Times New Roman"/>
                  <a:ea typeface="Arial"/>
                </a:rPr>
                <a:t>Тканини м</a:t>
              </a:r>
              <a:r>
                <a:rPr b="0" lang="en-US" sz="4000" spc="-1" strike="noStrike">
                  <a:solidFill>
                    <a:srgbClr val="c00000"/>
                  </a:solidFill>
                  <a:latin typeface="Times New Roman"/>
                  <a:ea typeface="Arial"/>
                </a:rPr>
                <a:t>’</a:t>
              </a:r>
              <a:r>
                <a:rPr b="0" lang="ru-RU" sz="4000" spc="-1" strike="noStrike">
                  <a:solidFill>
                    <a:srgbClr val="c00000"/>
                  </a:solidFill>
                  <a:latin typeface="Times New Roman"/>
                  <a:ea typeface="Arial"/>
                </a:rPr>
                <a:t>яса</a:t>
              </a:r>
              <a:endParaRPr b="0" lang="ru-RU" sz="4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Picture 2" descr=""/>
          <p:cNvPicPr/>
          <p:nvPr/>
        </p:nvPicPr>
        <p:blipFill>
          <a:blip r:embed="rId1"/>
          <a:stretch/>
        </p:blipFill>
        <p:spPr>
          <a:xfrm>
            <a:off x="971640" y="3502800"/>
            <a:ext cx="3654720" cy="3089880"/>
          </a:xfrm>
          <a:prstGeom prst="rect">
            <a:avLst/>
          </a:prstGeom>
          <a:ln w="0">
            <a:noFill/>
          </a:ln>
        </p:spPr>
      </p:pic>
      <p:sp>
        <p:nvSpPr>
          <p:cNvPr id="554" name="TextBox 3"/>
          <p:cNvSpPr/>
          <p:nvPr/>
        </p:nvSpPr>
        <p:spPr>
          <a:xfrm>
            <a:off x="1331640" y="1628640"/>
            <a:ext cx="756036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uk-UA" sz="2400" spc="-1" strike="noStrike">
                <a:solidFill>
                  <a:srgbClr val="000000"/>
                </a:solidFill>
                <a:latin typeface="Times New Roman"/>
                <a:ea typeface="Arial"/>
              </a:rPr>
              <a:t>Нарізують з тонкої частини вирізки яловичини по 2 куска на порцію, завтовшки 10-12 мм., злегка відбивають, посипають сіллю, перцем і смажать з обох боків основним способом.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555" name="Picture 5" descr=""/>
          <p:cNvPicPr/>
          <p:nvPr/>
        </p:nvPicPr>
        <p:blipFill>
          <a:blip r:embed="rId2"/>
          <a:stretch/>
        </p:blipFill>
        <p:spPr>
          <a:xfrm>
            <a:off x="4863240" y="3501000"/>
            <a:ext cx="4122360" cy="3091680"/>
          </a:xfrm>
          <a:prstGeom prst="rect">
            <a:avLst/>
          </a:prstGeom>
          <a:ln w="0">
            <a:noFill/>
          </a:ln>
        </p:spPr>
      </p:pic>
      <p:sp>
        <p:nvSpPr>
          <p:cNvPr id="5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uk-UA" sz="4400" spc="-1" strike="noStrike">
                <a:solidFill>
                  <a:srgbClr val="c00000"/>
                </a:solidFill>
                <a:latin typeface="Times New Roman"/>
                <a:ea typeface="Arial"/>
              </a:rPr>
              <a:t>Лангет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title"/>
          </p:nvPr>
        </p:nvSpPr>
        <p:spPr>
          <a:xfrm>
            <a:off x="1148760" y="116640"/>
            <a:ext cx="7858800" cy="1079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uk-UA" sz="4000" spc="-1" strike="noStrike">
                <a:solidFill>
                  <a:srgbClr val="c00000"/>
                </a:solidFill>
                <a:latin typeface="Times New Roman"/>
                <a:ea typeface="Arial"/>
              </a:rPr>
              <a:t>Антрекот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8" name="Picture 2" descr=""/>
          <p:cNvPicPr/>
          <p:nvPr/>
        </p:nvPicPr>
        <p:blipFill>
          <a:blip r:embed="rId1"/>
          <a:stretch/>
        </p:blipFill>
        <p:spPr>
          <a:xfrm>
            <a:off x="851400" y="2997000"/>
            <a:ext cx="3943080" cy="3155760"/>
          </a:xfrm>
          <a:prstGeom prst="rect">
            <a:avLst/>
          </a:prstGeom>
          <a:ln w="0">
            <a:noFill/>
          </a:ln>
        </p:spPr>
      </p:pic>
      <p:sp>
        <p:nvSpPr>
          <p:cNvPr id="559" name="TextBox 2"/>
          <p:cNvSpPr/>
          <p:nvPr/>
        </p:nvSpPr>
        <p:spPr>
          <a:xfrm>
            <a:off x="827640" y="1212120"/>
            <a:ext cx="820872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uk-UA" sz="2400" spc="-1" strike="noStrike">
                <a:solidFill>
                  <a:srgbClr val="000000"/>
                </a:solidFill>
                <a:latin typeface="Times New Roman"/>
                <a:ea typeface="Arial"/>
              </a:rPr>
              <a:t>Нарізують з тонкої частини яловичини вирізки по 2 куска на порцію, завтовшки 15-20 мм., злегка відбивають, посипають сіллю, перцем і смажать з обох боків основним способом.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560" name="Picture 3" descr=""/>
          <p:cNvPicPr/>
          <p:nvPr/>
        </p:nvPicPr>
        <p:blipFill>
          <a:blip r:embed="rId2"/>
          <a:stretch/>
        </p:blipFill>
        <p:spPr>
          <a:xfrm>
            <a:off x="4572000" y="2997000"/>
            <a:ext cx="4325400" cy="318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uk-UA" sz="4400" spc="-1" strike="noStrike">
                <a:solidFill>
                  <a:srgbClr val="c00000"/>
                </a:solidFill>
                <a:latin typeface="Times New Roman"/>
                <a:ea typeface="Arial"/>
              </a:rPr>
              <a:t>Біфштекс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2" name="TextBox 2"/>
          <p:cNvSpPr/>
          <p:nvPr/>
        </p:nvSpPr>
        <p:spPr>
          <a:xfrm>
            <a:off x="4094280" y="1227960"/>
            <a:ext cx="482400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uk-UA" sz="2400" spc="-1" strike="noStrike">
                <a:solidFill>
                  <a:srgbClr val="000000"/>
                </a:solidFill>
                <a:latin typeface="Times New Roman"/>
                <a:ea typeface="Arial"/>
              </a:rPr>
              <a:t>Нарізують з тонкої частини яловичини  вирізки по 2 куска на порцію, завтовшки 20-30 мм., злегка відбивають, посипають сіллю, перцем і смажать з обох боків основним способом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Arial"/>
              </a:rPr>
              <a:t>.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563" name="Picture 2" descr=""/>
          <p:cNvPicPr/>
          <p:nvPr/>
        </p:nvPicPr>
        <p:blipFill>
          <a:blip r:embed="rId1"/>
          <a:stretch/>
        </p:blipFill>
        <p:spPr>
          <a:xfrm>
            <a:off x="5148000" y="4149000"/>
            <a:ext cx="3770280" cy="2513520"/>
          </a:xfrm>
          <a:prstGeom prst="rect">
            <a:avLst/>
          </a:prstGeom>
          <a:ln w="0">
            <a:noFill/>
          </a:ln>
        </p:spPr>
      </p:pic>
      <p:pic>
        <p:nvPicPr>
          <p:cNvPr id="564" name="Picture 3" descr=""/>
          <p:cNvPicPr/>
          <p:nvPr/>
        </p:nvPicPr>
        <p:blipFill>
          <a:blip r:embed="rId2"/>
          <a:stretch/>
        </p:blipFill>
        <p:spPr>
          <a:xfrm>
            <a:off x="467640" y="1227960"/>
            <a:ext cx="3495960" cy="2708640"/>
          </a:xfrm>
          <a:prstGeom prst="rect">
            <a:avLst/>
          </a:prstGeom>
          <a:ln w="0">
            <a:noFill/>
          </a:ln>
        </p:spPr>
      </p:pic>
      <p:pic>
        <p:nvPicPr>
          <p:cNvPr id="565" name="Picture 4" descr=""/>
          <p:cNvPicPr/>
          <p:nvPr/>
        </p:nvPicPr>
        <p:blipFill>
          <a:blip r:embed="rId3"/>
          <a:stretch/>
        </p:blipFill>
        <p:spPr>
          <a:xfrm>
            <a:off x="1238760" y="4352040"/>
            <a:ext cx="3620880" cy="2107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uk-UA" sz="4000" spc="-1" strike="noStrike">
                <a:solidFill>
                  <a:srgbClr val="ff0000"/>
                </a:solidFill>
                <a:latin typeface="Times New Roman"/>
                <a:ea typeface="Arial"/>
              </a:rPr>
              <a:t>Ромштекс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7" name="Picture 3" descr=""/>
          <p:cNvPicPr/>
          <p:nvPr/>
        </p:nvPicPr>
        <p:blipFill>
          <a:blip r:embed="rId1"/>
          <a:stretch/>
        </p:blipFill>
        <p:spPr>
          <a:xfrm>
            <a:off x="1039320" y="3573000"/>
            <a:ext cx="4297320" cy="2864880"/>
          </a:xfrm>
          <a:prstGeom prst="rect">
            <a:avLst/>
          </a:prstGeom>
          <a:ln w="0">
            <a:noFill/>
          </a:ln>
        </p:spPr>
      </p:pic>
      <p:pic>
        <p:nvPicPr>
          <p:cNvPr id="568" name="Picture 4" descr=""/>
          <p:cNvPicPr/>
          <p:nvPr/>
        </p:nvPicPr>
        <p:blipFill>
          <a:blip r:embed="rId2"/>
          <a:stretch/>
        </p:blipFill>
        <p:spPr>
          <a:xfrm>
            <a:off x="5148000" y="3767400"/>
            <a:ext cx="3809520" cy="2476080"/>
          </a:xfrm>
          <a:prstGeom prst="rect">
            <a:avLst/>
          </a:prstGeom>
          <a:ln w="0">
            <a:noFill/>
          </a:ln>
        </p:spPr>
      </p:pic>
      <p:sp>
        <p:nvSpPr>
          <p:cNvPr id="569" name="TextBox 3"/>
          <p:cNvSpPr/>
          <p:nvPr/>
        </p:nvSpPr>
        <p:spPr>
          <a:xfrm>
            <a:off x="1403640" y="1772640"/>
            <a:ext cx="7200360" cy="161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З реберної частини свинячої, баранячої або телячої корейки  (без реберних кісток), вирізки нарізують на порціонні шматочки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1,5-2 см. завтовшки , відбивають, підрізують сухожилки, посипають сіллю і перцем, смажать до готовності основним способом</a:t>
            </a:r>
            <a:r>
              <a:rPr b="0" lang="uk-UA" sz="2000" spc="-1" strike="noStrike">
                <a:solidFill>
                  <a:srgbClr val="000000"/>
                </a:solidFill>
                <a:latin typeface="Arial"/>
                <a:ea typeface="Arial"/>
              </a:rPr>
              <a:t>. </a:t>
            </a: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Панірують в льезоні та сухарях.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title"/>
          </p:nvPr>
        </p:nvSpPr>
        <p:spPr>
          <a:xfrm>
            <a:off x="827640" y="188640"/>
            <a:ext cx="8229240" cy="705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uk-UA" sz="3200" spc="-1" strike="noStrike">
                <a:solidFill>
                  <a:srgbClr val="ff0000"/>
                </a:solidFill>
                <a:latin typeface="Times New Roman"/>
                <a:ea typeface="Arial"/>
              </a:rPr>
              <a:t>Дрібношматкові напівфабрикати з м'яса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71" name="Picture 2" descr=""/>
          <p:cNvPicPr/>
          <p:nvPr/>
        </p:nvPicPr>
        <p:blipFill>
          <a:blip r:embed="rId1"/>
          <a:stretch/>
        </p:blipFill>
        <p:spPr>
          <a:xfrm>
            <a:off x="5436000" y="4437000"/>
            <a:ext cx="3423600" cy="2277000"/>
          </a:xfrm>
          <a:prstGeom prst="rect">
            <a:avLst/>
          </a:prstGeom>
          <a:ln w="0">
            <a:noFill/>
          </a:ln>
        </p:spPr>
      </p:pic>
      <p:pic>
        <p:nvPicPr>
          <p:cNvPr id="572" name="Picture 3" descr=""/>
          <p:cNvPicPr/>
          <p:nvPr/>
        </p:nvPicPr>
        <p:blipFill>
          <a:blip r:embed="rId2"/>
          <a:stretch/>
        </p:blipFill>
        <p:spPr>
          <a:xfrm>
            <a:off x="1619640" y="4519800"/>
            <a:ext cx="3168000" cy="2274480"/>
          </a:xfrm>
          <a:prstGeom prst="rect">
            <a:avLst/>
          </a:prstGeom>
          <a:ln w="0">
            <a:noFill/>
          </a:ln>
        </p:spPr>
      </p:pic>
      <p:sp>
        <p:nvSpPr>
          <p:cNvPr id="573" name="TextBox 2"/>
          <p:cNvSpPr/>
          <p:nvPr/>
        </p:nvSpPr>
        <p:spPr>
          <a:xfrm>
            <a:off x="1068480" y="826920"/>
            <a:ext cx="8067600" cy="383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92d050"/>
                </a:solidFill>
                <a:latin typeface="Times New Roman"/>
                <a:ea typeface="Arial"/>
              </a:rPr>
              <a:t>                           </a:t>
            </a:r>
            <a:r>
              <a:rPr b="1" lang="uk-UA" sz="2800" spc="-1" strike="noStrike">
                <a:solidFill>
                  <a:srgbClr val="92d050"/>
                </a:solidFill>
                <a:latin typeface="Times New Roman"/>
                <a:ea typeface="Arial"/>
              </a:rPr>
              <a:t>Бефстроганоф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Нарізане широкими шматками м'ясо відбивають до товщини 5-8 мм і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нарізають брусочками довжиною 30-40 мм масою по 5-7 р. Отримані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шматочки кладуть рівним тонким шаром на сковороду з жиром,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розігрітим до температури 150-180 °С, посипають сіллю і перцем і смажать, безперервно помішуючи,протягом 3-4 хв. З пасерованим без жиру борошна, сметани, соусу “Південного" згідно з рецептурою готують соус. У соус кладуть пасеровану цибулю, заливають їм обсмажене м'ясо і доводять до кипіння. Соус “Південний" можна виключити, відповідно збільшивши закладку сметани. Відпускають бефстроганов разом з соусом, гарнір подають окремо.</a:t>
            </a:r>
            <a:br>
              <a:rPr sz="1800"/>
            </a:b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uk-UA" sz="4000" spc="-1" strike="noStrike">
                <a:solidFill>
                  <a:srgbClr val="ff0000"/>
                </a:solidFill>
                <a:latin typeface="Times New Roman"/>
                <a:ea typeface="Arial"/>
              </a:rPr>
              <a:t>Шашлик 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75" name="Picture 2" descr=""/>
          <p:cNvPicPr/>
          <p:nvPr/>
        </p:nvPicPr>
        <p:blipFill>
          <a:blip r:embed="rId1"/>
          <a:stretch/>
        </p:blipFill>
        <p:spPr>
          <a:xfrm>
            <a:off x="4870080" y="4293000"/>
            <a:ext cx="4071960" cy="2289240"/>
          </a:xfrm>
          <a:prstGeom prst="rect">
            <a:avLst/>
          </a:prstGeom>
          <a:ln w="0">
            <a:noFill/>
          </a:ln>
        </p:spPr>
      </p:pic>
      <p:pic>
        <p:nvPicPr>
          <p:cNvPr id="576" name="Picture 3" descr=""/>
          <p:cNvPicPr/>
          <p:nvPr/>
        </p:nvPicPr>
        <p:blipFill>
          <a:blip r:embed="rId2"/>
          <a:stretch/>
        </p:blipFill>
        <p:spPr>
          <a:xfrm>
            <a:off x="683640" y="1242360"/>
            <a:ext cx="3168000" cy="2016000"/>
          </a:xfrm>
          <a:prstGeom prst="rect">
            <a:avLst/>
          </a:prstGeom>
          <a:ln w="0">
            <a:noFill/>
          </a:ln>
        </p:spPr>
      </p:pic>
      <p:pic>
        <p:nvPicPr>
          <p:cNvPr id="577" name="Picture 4" descr=""/>
          <p:cNvPicPr/>
          <p:nvPr/>
        </p:nvPicPr>
        <p:blipFill>
          <a:blip r:embed="rId3"/>
          <a:stretch/>
        </p:blipFill>
        <p:spPr>
          <a:xfrm>
            <a:off x="971640" y="3933000"/>
            <a:ext cx="3168000" cy="2130840"/>
          </a:xfrm>
          <a:prstGeom prst="rect">
            <a:avLst/>
          </a:prstGeom>
          <a:ln w="0">
            <a:noFill/>
          </a:ln>
        </p:spPr>
      </p:pic>
      <p:sp>
        <p:nvSpPr>
          <p:cNvPr id="578" name="TextBox 3"/>
          <p:cNvSpPr/>
          <p:nvPr/>
        </p:nvSpPr>
        <p:spPr>
          <a:xfrm>
            <a:off x="4140000" y="1340640"/>
            <a:ext cx="4802040" cy="19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М’ясо баранини або свинини  нарізане кубиками 5-40 г маринують. Мариновані кусочки нанизають на шпажку, змастити жиром і смажити основним способом, на жарі або в гриль-апаратах.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 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uk-UA" sz="4000" spc="-1" strike="noStrike">
                <a:solidFill>
                  <a:srgbClr val="ff0000"/>
                </a:solidFill>
                <a:latin typeface="Times New Roman"/>
                <a:ea typeface="Arial"/>
              </a:rPr>
              <a:t>Піджарка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80" name="Picture 2" descr=""/>
          <p:cNvPicPr/>
          <p:nvPr/>
        </p:nvPicPr>
        <p:blipFill>
          <a:blip r:embed="rId1"/>
          <a:stretch/>
        </p:blipFill>
        <p:spPr>
          <a:xfrm>
            <a:off x="1043640" y="1556640"/>
            <a:ext cx="2813040" cy="1878840"/>
          </a:xfrm>
          <a:prstGeom prst="rect">
            <a:avLst/>
          </a:prstGeom>
          <a:ln w="0">
            <a:noFill/>
          </a:ln>
        </p:spPr>
      </p:pic>
      <p:pic>
        <p:nvPicPr>
          <p:cNvPr id="581" name="Picture 3" descr=""/>
          <p:cNvPicPr/>
          <p:nvPr/>
        </p:nvPicPr>
        <p:blipFill>
          <a:blip r:embed="rId2"/>
          <a:stretch/>
        </p:blipFill>
        <p:spPr>
          <a:xfrm>
            <a:off x="1043640" y="3799080"/>
            <a:ext cx="3744000" cy="2495160"/>
          </a:xfrm>
          <a:prstGeom prst="rect">
            <a:avLst/>
          </a:prstGeom>
          <a:ln w="0">
            <a:noFill/>
          </a:ln>
        </p:spPr>
      </p:pic>
      <p:sp>
        <p:nvSpPr>
          <p:cNvPr id="582" name="TextBox 3"/>
          <p:cNvSpPr/>
          <p:nvPr/>
        </p:nvSpPr>
        <p:spPr>
          <a:xfrm>
            <a:off x="4788000" y="1537920"/>
            <a:ext cx="3888000" cy="405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З товстого і тонкого країв, внутрішньої і верхньої частин м'якоті задньої ноги нарізують плоскі шматочки 1,5-2 см. завтовшки, відбивають до товщини 1 см, потім нарізують брусочками масою 10-15 г. Нарізані брусочки м'яса кладуть на розжарену сковороду з жиром посипають сіллю, перцем і смажать. За 2-3 хв до готовності додають нашатковану пасеровану ріпчасту цибулю і томатне пюре.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uk-UA" sz="4000" spc="-1" strike="noStrike">
                <a:solidFill>
                  <a:srgbClr val="ff0000"/>
                </a:solidFill>
                <a:latin typeface="Times New Roman"/>
                <a:ea typeface="Arial"/>
              </a:rPr>
              <a:t>Гуляш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84" name="Picture 2" descr=""/>
          <p:cNvPicPr/>
          <p:nvPr/>
        </p:nvPicPr>
        <p:blipFill>
          <a:blip r:embed="rId1"/>
          <a:stretch/>
        </p:blipFill>
        <p:spPr>
          <a:xfrm>
            <a:off x="5152680" y="1268640"/>
            <a:ext cx="3657960" cy="2435040"/>
          </a:xfrm>
          <a:prstGeom prst="rect">
            <a:avLst/>
          </a:prstGeom>
          <a:ln w="0">
            <a:noFill/>
          </a:ln>
        </p:spPr>
      </p:pic>
      <p:sp>
        <p:nvSpPr>
          <p:cNvPr id="585" name="TextBox 2"/>
          <p:cNvSpPr/>
          <p:nvPr/>
        </p:nvSpPr>
        <p:spPr>
          <a:xfrm>
            <a:off x="1187640" y="1285920"/>
            <a:ext cx="7623000" cy="426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Напівфабрикат( кусочки 20-30 г.)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підсмажити, уклавши шаром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1-1,5 см на розігріту сковорідку,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посолити, посипати перцем,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перекласти у каструлю з товстим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дном, залити бульйоном або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водою і тушкувати з додаванням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пасерованого томатного пюре у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закритому посуді близько 1 год. Потім додати розведену червону борошняну пасеровку, пасеровану дрібно нарізану ріпчасту цибулю, перець горошком, лавровий лист і тушкувати при слабкому кипінні 25-30 хв. до готовності.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У гуляш можна додати сметану, покласти часник.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 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uk-UA" sz="4000" spc="-1" strike="noStrike">
                <a:solidFill>
                  <a:srgbClr val="ff0000"/>
                </a:solidFill>
                <a:latin typeface="Times New Roman"/>
                <a:ea typeface="Arial"/>
              </a:rPr>
              <a:t>Рагу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7" name="TextBox 2"/>
          <p:cNvSpPr/>
          <p:nvPr/>
        </p:nvSpPr>
        <p:spPr>
          <a:xfrm>
            <a:off x="1032840" y="1350720"/>
            <a:ext cx="7441560" cy="496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М'ясо, нарізане брусочками по 10-15 г,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обсмажують, заливають гарячим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бульйоном або водою, додають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пассерованное томатне пюре і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тушкують майже до готовності в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закритому посуді при слабкому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кипінні. На бульйоні, що залишився,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готують соус, в який кладуть солоні огірки, нарізані соломкою, пасеровану цибулю, перець, сіль. Одержаним соусом заливають м'ясо, додають смажену картоплю й тушкують ще 15-20 хв. За 5-10 хв до готовності кладуть свіжі помідори, лавровий лист. Готову страву заправляють розтертим часником. Страву можна готувати і без помідорів, збільшивши закладання картоплі на 45 г нетто. Для зручності порціонування картоплю і помідори можна гасити окремо.</a:t>
            </a:r>
            <a:br>
              <a:rPr sz="2000"/>
            </a:br>
            <a:endParaRPr b="0" lang="ru-RU" sz="2000" spc="-1" strike="noStrike">
              <a:latin typeface="Arial"/>
            </a:endParaRPr>
          </a:p>
        </p:txBody>
      </p:sp>
      <p:pic>
        <p:nvPicPr>
          <p:cNvPr id="588" name="Picture 2" descr=""/>
          <p:cNvPicPr/>
          <p:nvPr/>
        </p:nvPicPr>
        <p:blipFill>
          <a:blip r:embed="rId1"/>
          <a:stretch/>
        </p:blipFill>
        <p:spPr>
          <a:xfrm>
            <a:off x="5436000" y="908640"/>
            <a:ext cx="3191760" cy="239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uk-UA" sz="4000" spc="-1" strike="noStrike">
                <a:solidFill>
                  <a:srgbClr val="ff0000"/>
                </a:solidFill>
                <a:latin typeface="Times New Roman"/>
                <a:ea typeface="Arial"/>
              </a:rPr>
              <a:t>М’ясо тушковане з овочами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0" name="TextBox 2"/>
          <p:cNvSpPr/>
          <p:nvPr/>
        </p:nvSpPr>
        <p:spPr>
          <a:xfrm>
            <a:off x="1027080" y="1010160"/>
            <a:ext cx="4752000" cy="579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Баранину або свинину нарізають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кубиками, солять. Моркву і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цибулю – часточками й обсмажують усе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разом. Баклажани нарізують часточками ,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солять, залишають на 10-15 хв. щоб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виділявся сік і промивають.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Картоплю нарізують часточками і обсмажують.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У сотейник кладуть обсмажене м'ясо з овочами( картоплю, баклажани) перець солодкий, заливають бульйоном або водою і тушкують до готовності. Наприкінці тушкування додають сіль, спеції, томати, нарізані часточками і варену квасолю.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Перед подаванням страву кладуть на тарілку, посипають подрібненою зеленню петрушки або кропу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</p:txBody>
      </p:sp>
      <p:pic>
        <p:nvPicPr>
          <p:cNvPr id="591" name="Picture 2" descr=""/>
          <p:cNvPicPr/>
          <p:nvPr/>
        </p:nvPicPr>
        <p:blipFill>
          <a:blip r:embed="rId1"/>
          <a:stretch/>
        </p:blipFill>
        <p:spPr>
          <a:xfrm>
            <a:off x="5807880" y="3917520"/>
            <a:ext cx="3211920" cy="2135880"/>
          </a:xfrm>
          <a:prstGeom prst="rect">
            <a:avLst/>
          </a:prstGeom>
          <a:ln w="0">
            <a:noFill/>
          </a:ln>
        </p:spPr>
      </p:pic>
      <p:pic>
        <p:nvPicPr>
          <p:cNvPr id="592" name="Picture 3" descr=""/>
          <p:cNvPicPr/>
          <p:nvPr/>
        </p:nvPicPr>
        <p:blipFill>
          <a:blip r:embed="rId2"/>
          <a:stretch/>
        </p:blipFill>
        <p:spPr>
          <a:xfrm>
            <a:off x="5807880" y="1178640"/>
            <a:ext cx="3211920" cy="2406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53"/>
          <p:cNvSpPr/>
          <p:nvPr/>
        </p:nvSpPr>
        <p:spPr>
          <a:xfrm>
            <a:off x="1176480" y="260640"/>
            <a:ext cx="7703640" cy="143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0" lang="uk-UA" sz="4400" spc="-1" strike="noStrike">
                <a:solidFill>
                  <a:srgbClr val="c00000"/>
                </a:solidFill>
                <a:latin typeface="Times New Roman"/>
                <a:ea typeface="Times New Roman"/>
              </a:rPr>
              <a:t>М’ясо класифікують :</a:t>
            </a: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49" name="TextBox 4"/>
          <p:cNvSpPr/>
          <p:nvPr/>
        </p:nvSpPr>
        <p:spPr>
          <a:xfrm>
            <a:off x="1475640" y="2277000"/>
            <a:ext cx="6912360" cy="335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uk-UA" sz="4000" spc="-1" strike="noStrike">
                <a:solidFill>
                  <a:srgbClr val="000000"/>
                </a:solidFill>
                <a:latin typeface="Times New Roman"/>
                <a:ea typeface="Arial"/>
              </a:rPr>
              <a:t>Видом</a:t>
            </a:r>
            <a:endParaRPr b="0" lang="ru-RU" sz="4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uk-UA" sz="4000" spc="-1" strike="noStrike">
                <a:solidFill>
                  <a:srgbClr val="000000"/>
                </a:solidFill>
                <a:latin typeface="Times New Roman"/>
                <a:ea typeface="Arial"/>
              </a:rPr>
              <a:t>Статтю</a:t>
            </a:r>
            <a:endParaRPr b="0" lang="ru-RU" sz="4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uk-UA" sz="4000" spc="-1" strike="noStrike">
                <a:solidFill>
                  <a:srgbClr val="000000"/>
                </a:solidFill>
                <a:latin typeface="Times New Roman"/>
                <a:ea typeface="Arial"/>
              </a:rPr>
              <a:t>Віком</a:t>
            </a:r>
            <a:endParaRPr b="0" lang="ru-RU" sz="4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uk-UA" sz="4000" spc="-1" strike="noStrike">
                <a:solidFill>
                  <a:srgbClr val="000000"/>
                </a:solidFill>
                <a:latin typeface="Times New Roman"/>
                <a:ea typeface="Arial"/>
              </a:rPr>
              <a:t>Вгодованістю</a:t>
            </a:r>
            <a:endParaRPr b="0" lang="ru-RU" sz="4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uk-UA" sz="4000" spc="-1" strike="noStrike">
                <a:solidFill>
                  <a:srgbClr val="000000"/>
                </a:solidFill>
                <a:latin typeface="Times New Roman"/>
                <a:ea typeface="Arial"/>
              </a:rPr>
              <a:t>Термічним станом</a:t>
            </a:r>
            <a:endParaRPr b="0" lang="ru-RU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title"/>
          </p:nvPr>
        </p:nvSpPr>
        <p:spPr>
          <a:xfrm>
            <a:off x="707400" y="3240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uk-UA" sz="4000" spc="-1" strike="noStrike">
                <a:solidFill>
                  <a:srgbClr val="ff0000"/>
                </a:solidFill>
                <a:latin typeface="Times New Roman"/>
                <a:ea typeface="Arial"/>
              </a:rPr>
              <a:t>Печеня по - домашньому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4" name="Picture 2" descr=""/>
          <p:cNvPicPr/>
          <p:nvPr/>
        </p:nvPicPr>
        <p:blipFill>
          <a:blip r:embed="rId1"/>
          <a:stretch/>
        </p:blipFill>
        <p:spPr>
          <a:xfrm>
            <a:off x="5323680" y="3717000"/>
            <a:ext cx="3716640" cy="2605680"/>
          </a:xfrm>
          <a:prstGeom prst="rect">
            <a:avLst/>
          </a:prstGeom>
          <a:ln w="0">
            <a:noFill/>
          </a:ln>
        </p:spPr>
      </p:pic>
      <p:pic>
        <p:nvPicPr>
          <p:cNvPr id="595" name="Picture 4" descr=""/>
          <p:cNvPicPr/>
          <p:nvPr/>
        </p:nvPicPr>
        <p:blipFill>
          <a:blip r:embed="rId2"/>
          <a:stretch/>
        </p:blipFill>
        <p:spPr>
          <a:xfrm>
            <a:off x="5323680" y="908640"/>
            <a:ext cx="3459600" cy="2594520"/>
          </a:xfrm>
          <a:prstGeom prst="rect">
            <a:avLst/>
          </a:prstGeom>
          <a:ln w="0">
            <a:noFill/>
          </a:ln>
        </p:spPr>
      </p:pic>
      <p:sp>
        <p:nvSpPr>
          <p:cNvPr id="596" name="TextBox 2"/>
          <p:cNvSpPr/>
          <p:nvPr/>
        </p:nvSpPr>
        <p:spPr>
          <a:xfrm>
            <a:off x="1074960" y="908640"/>
            <a:ext cx="3946320" cy="585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uk-UA" sz="1800" spc="-1" strike="noStrike">
                <a:solidFill>
                  <a:srgbClr val="000000"/>
                </a:solidFill>
                <a:latin typeface="Times New Roman"/>
                <a:ea typeface="Arial"/>
              </a:rPr>
              <a:t>М’ясо, нарізане кубиками ( 2-4 шт. на порцію масою 30-40 г), , солять, обсмажують, додають бульйон, томатне пюре і тушкують до напівготовності.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800" spc="-1" strike="noStrike">
                <a:solidFill>
                  <a:srgbClr val="000000"/>
                </a:solidFill>
                <a:latin typeface="Times New Roman"/>
                <a:ea typeface="Arial"/>
              </a:rPr>
              <a:t>Картоплю нарізують часточками або кубиками, цибулю – часточками. Картоплю обсмажують,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Arial"/>
              </a:rPr>
              <a:t> </a:t>
            </a:r>
            <a:r>
              <a:rPr b="0" lang="uk-UA" sz="1800" spc="-1" strike="noStrike">
                <a:solidFill>
                  <a:srgbClr val="000000"/>
                </a:solidFill>
                <a:latin typeface="Times New Roman"/>
                <a:ea typeface="Arial"/>
              </a:rPr>
              <a:t>Цибулю пасерують і з'єднують. Підготовлене м’ясо й овочі кладуть у порціонний горщик шарами так, щоб знизу і зверху були овочі, додають бульйон, сіль, перець ( продукти мають бути вкриті рідиною) і тушкують до готовності під кришкою.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Arial"/>
              </a:rPr>
              <a:t> </a:t>
            </a:r>
            <a:r>
              <a:rPr b="0" lang="uk-UA" sz="1800" spc="-1" strike="noStrike">
                <a:solidFill>
                  <a:srgbClr val="000000"/>
                </a:solidFill>
                <a:latin typeface="Times New Roman"/>
                <a:ea typeface="Arial"/>
              </a:rPr>
              <a:t>За 5-10 хв до закінчення тушкування кладуть лавровий лист. Готову печеню заправляють товченим часником.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800" spc="-1" strike="noStrike">
                <a:solidFill>
                  <a:srgbClr val="000000"/>
                </a:solidFill>
                <a:latin typeface="Times New Roman"/>
                <a:ea typeface="Arial"/>
              </a:rPr>
              <a:t>Подають у горщику, який ставлять на тарілку. Страву можна готувати без томатного пюре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uk-UA" sz="4000" spc="-1" strike="noStrike">
                <a:solidFill>
                  <a:srgbClr val="ff0000"/>
                </a:solidFill>
                <a:latin typeface="Times New Roman"/>
                <a:ea typeface="Arial"/>
              </a:rPr>
              <a:t>Печеня київська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8" name="TextBox 2"/>
          <p:cNvSpPr/>
          <p:nvPr/>
        </p:nvSpPr>
        <p:spPr>
          <a:xfrm>
            <a:off x="1187640" y="1268640"/>
            <a:ext cx="7725240" cy="466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Оброблену велику картоплю,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нарізають часточками, а дрібну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цілою обсмажують до утворення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рум’яної корочки , кладуть у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горщик, додають нарізане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скибочками і обсмажене до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напівготовності м'ясо ( 2 шт. на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порцію), варені подрібнені гриби,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пасеровану ріпчасту цибулю і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томатне пюре, січену зелень, сіль, перець, заливають сметаною і грибним відвару. Горщик закривають кришкою або залишають тісто, тонко його розкачують у вигляді кружальця, яким накривають горщик, краї щільно протискують, поверхню тіста змащують яйцями і тушкують у жаровій шафі 20-25 хв.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 </a:t>
            </a: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Подають печеню в горщиках, поставлених на тарілку.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599" name="Picture 2" descr=""/>
          <p:cNvPicPr/>
          <p:nvPr/>
        </p:nvPicPr>
        <p:blipFill>
          <a:blip r:embed="rId1"/>
          <a:stretch/>
        </p:blipFill>
        <p:spPr>
          <a:xfrm>
            <a:off x="5292000" y="1124640"/>
            <a:ext cx="3620520" cy="2808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9cb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0" name="Shape 523"/>
          <p:cNvCxnSpPr/>
          <p:nvPr/>
        </p:nvCxnSpPr>
        <p:spPr>
          <a:xfrm flipH="1">
            <a:off x="2480400" y="566640"/>
            <a:ext cx="1978200" cy="478080"/>
          </a:xfrm>
          <a:prstGeom prst="straightConnector1">
            <a:avLst/>
          </a:prstGeom>
          <a:ln cap="rnd" w="38100">
            <a:solidFill>
              <a:srgbClr val="000000"/>
            </a:solidFill>
            <a:miter/>
            <a:tailEnd len="med" type="triangle" w="med"/>
          </a:ln>
        </p:spPr>
      </p:cxnSp>
      <p:cxnSp>
        <p:nvCxnSpPr>
          <p:cNvPr id="601" name="Shape 524"/>
          <p:cNvCxnSpPr/>
          <p:nvPr/>
        </p:nvCxnSpPr>
        <p:spPr>
          <a:xfrm>
            <a:off x="4458240" y="566640"/>
            <a:ext cx="2088720" cy="517680"/>
          </a:xfrm>
          <a:prstGeom prst="straightConnector1">
            <a:avLst/>
          </a:prstGeom>
          <a:ln cap="rnd" w="38100">
            <a:solidFill>
              <a:srgbClr val="000000"/>
            </a:solidFill>
            <a:miter/>
            <a:tailEnd len="med" type="triangle" w="med"/>
          </a:ln>
        </p:spPr>
      </p:cxnSp>
      <p:sp>
        <p:nvSpPr>
          <p:cNvPr id="602" name="Shape 525"/>
          <p:cNvSpPr/>
          <p:nvPr/>
        </p:nvSpPr>
        <p:spPr>
          <a:xfrm>
            <a:off x="1475640" y="1104120"/>
            <a:ext cx="2592000" cy="42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>
              <a:lnSpc>
                <a:spcPct val="1000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ru" sz="2200" spc="-1" strike="noStrike" u="sng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Натуральні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603" name="Shape 526"/>
          <p:cNvSpPr/>
          <p:nvPr/>
        </p:nvSpPr>
        <p:spPr>
          <a:xfrm>
            <a:off x="6084000" y="1088280"/>
            <a:ext cx="2592000" cy="42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>
              <a:lnSpc>
                <a:spcPct val="1000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ru-RU" sz="2200" spc="-1" strike="noStrike" u="sng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П</a:t>
            </a:r>
            <a:r>
              <a:rPr b="0" lang="ru" sz="2200" spc="-1" strike="noStrike" u="sng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аніровані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604" name="TextBox 10"/>
          <p:cNvSpPr/>
          <p:nvPr/>
        </p:nvSpPr>
        <p:spPr>
          <a:xfrm>
            <a:off x="755640" y="43920"/>
            <a:ext cx="868356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/>
              <a:lightRig dir="t" rig="flat">
                <a:rot lat="0" lon="0" rev="18900000"/>
              </a:lightRig>
            </a:scene3d>
            <a:sp3d extrusionH="31750" contourW="6350" prstMaterial="powder">
              <a:bevelT prst="angle" w="19050" h="19050"/>
              <a:contourClr>
                <a:schemeClr val="accent3"/>
              </a:contourClr>
            </a:sp3d>
          </a:bodyPr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chemeClr val="accent3"/>
                </a:solidFill>
                <a:latin typeface="Comic Sans MS"/>
                <a:ea typeface="Arial"/>
              </a:rPr>
              <a:t>Напівфабрикати з рубленої маси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605" name="TextBox 14"/>
          <p:cNvSpPr/>
          <p:nvPr/>
        </p:nvSpPr>
        <p:spPr>
          <a:xfrm>
            <a:off x="1166760" y="1656720"/>
            <a:ext cx="76302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7030a0"/>
                </a:solidFill>
                <a:latin typeface="Times New Roman"/>
                <a:ea typeface="Arial"/>
              </a:rPr>
              <a:t>На 1 кг рубаної маси беруть (маса нетто в г): м'яса - 800, шпику -120, води або молока -70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06" name="TextBox 15"/>
          <p:cNvSpPr/>
          <p:nvPr/>
        </p:nvSpPr>
        <p:spPr>
          <a:xfrm>
            <a:off x="1110600" y="2212200"/>
            <a:ext cx="3981960" cy="456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  <a:ea typeface="Arial"/>
              </a:rPr>
              <a:t>Біфштекс рубаний - шпик нарізують дрібними кубиками, з'єднують з рубаною масою, порционируют і надають виробам приплюснуто-округлу форму товщиною 2 см. Використовують по 1 шт. на. порцію.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  <a:ea typeface="Arial"/>
              </a:rPr>
              <a:t>Фрикадельки - м'ясо нарізають на шматочки, пропускають через м'ясорубку, з'єднують з дрібно нарізаним сирим ріпчастою цибулею, сирими яйцями, меленим перцем, сіллю, додають воду і все добре перемішують, потім обробляють на порції у вигляді кульок по 7-10 р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  <a:ea typeface="Arial"/>
              </a:rPr>
              <a:t>Люля-кебаб готують з рубаною маси баранини. Котлетне м'ясо баранини нарізають на шматочки, з'єднують з сирим ріпчастою цибулею, баранячим салом (курдючним), пропускають через м'ясорубку 2-3 рази, кладуть сіль, мелений перець і добре перемішують.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07" name="TextBox 16"/>
          <p:cNvSpPr/>
          <p:nvPr/>
        </p:nvSpPr>
        <p:spPr>
          <a:xfrm>
            <a:off x="5220000" y="2302920"/>
            <a:ext cx="3786840" cy="413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  <a:ea typeface="Arial"/>
              </a:rPr>
              <a:t>Котлети полтавські - масу готують з яловичини, додають в неї шпик, нарізаний дрібними кубиками, подрібнений часник і перемішують. Потім порционируют, надають форму котлет, панірують у сухарях, використовують по 2 шт. на порцію.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  <a:ea typeface="Arial"/>
              </a:rPr>
              <a:t>Шніцель натуральний рубаний - масу готують зі свинини, баранини або яловичини, порционируют, надають овальну форму товщиною 1 см, змочують у льєзон і панірують у сухарях.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  <a:ea typeface="Arial"/>
              </a:rPr>
              <a:t>Котлети натуральні рубані - массупріготав-Міван з баранини, порционируют, надають виробам овальну форму, вставляють кісточку, змочують у льєзон і панірують у сухарях.</a:t>
            </a:r>
            <a:endParaRPr b="0" lang="ru-RU" sz="1400" spc="-1" strike="noStrike">
              <a:latin typeface="Arial"/>
            </a:endParaRPr>
          </a:p>
        </p:txBody>
      </p:sp>
    </p:spTree>
  </p:cSld>
  <p:transition spd="slow">
    <p:randomBar dir="vert"/>
  </p:transition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9cb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531"/>
          <p:cNvSpPr/>
          <p:nvPr/>
        </p:nvSpPr>
        <p:spPr>
          <a:xfrm>
            <a:off x="1331640" y="980640"/>
            <a:ext cx="7425720" cy="527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Норма продуктів (нетто) на 1 кг м'якоті м'яса (в г): хліб пшеничний 250 (25%), вода або молоко 300 (30%), сіль 20 (2,0%), перець мелений 1 (0,1%) 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М'ясо подрібнюють з замоченим в молоці або воді хлібом (не нижче 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I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сорту), водою, сіллю, перцем, пропускають через м'ясорубку, формують вироби: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Котлети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(форма у вигляді крапельки, товщина 1,5-2 см)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Биточки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(форма приплюснуто - округла, товщина 2 см і діаметр 5-6,5 см)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Тефтелі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(кульки, по 2 шт на порцію, панірують у борошні додають пасеровану цибулю)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Зрази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(форма у вигляді цеглинки всередині фарш)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Шніцель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(овально – приплюснута  форма, діаметр 8-10 см)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Рулет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(форма у вигляді батона)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	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	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609" name="Shape 532"/>
          <p:cNvSpPr/>
          <p:nvPr/>
        </p:nvSpPr>
        <p:spPr>
          <a:xfrm>
            <a:off x="395640" y="188640"/>
            <a:ext cx="8856360" cy="57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  <a:scene3d>
              <a:camera prst="orthographicFront"/>
              <a:lightRig dir="t" rig="flat">
                <a:rot lat="0" lon="0" rev="18900000"/>
              </a:lightRig>
            </a:scene3d>
            <a:sp3d extrusionH="31750" contourW="6350" prstMaterial="powder">
              <a:bevelT prst="angle" w="19050" h="19050"/>
              <a:contourClr>
                <a:schemeClr val="accent3"/>
              </a:contourClr>
            </a:sp3d>
          </a:bodyPr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chemeClr val="accent3"/>
                </a:solidFill>
                <a:latin typeface="Comic Sans MS"/>
                <a:ea typeface="Times New Roman"/>
              </a:rPr>
              <a:t>Напівфабрикати з котлетної маси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9cb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537"/>
          <p:cNvSpPr/>
          <p:nvPr/>
        </p:nvSpPr>
        <p:spPr>
          <a:xfrm>
            <a:off x="685800" y="30600"/>
            <a:ext cx="8206920" cy="57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  <a:scene3d>
              <a:camera prst="orthographicFront"/>
              <a:lightRig dir="t" rig="flat">
                <a:rot lat="0" lon="0" rev="18900000"/>
              </a:lightRig>
            </a:scene3d>
            <a:sp3d extrusionH="31750" contourW="6350" prstMaterial="powder">
              <a:bevelT prst="angle" w="19050" h="19050"/>
              <a:contourClr>
                <a:schemeClr val="accent3"/>
              </a:contourClr>
            </a:sp3d>
          </a:bodyPr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chemeClr val="accent3"/>
                </a:solidFill>
                <a:latin typeface="Comic Sans MS"/>
                <a:ea typeface="Times New Roman"/>
              </a:rPr>
              <a:t>Вимоги до якості, терміни зберігання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611" name="Shape 538"/>
          <p:cNvSpPr/>
          <p:nvPr/>
        </p:nvSpPr>
        <p:spPr>
          <a:xfrm>
            <a:off x="324000" y="549360"/>
            <a:ext cx="8569080" cy="42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2" name="Shape 539"/>
          <p:cNvSpPr/>
          <p:nvPr/>
        </p:nvSpPr>
        <p:spPr>
          <a:xfrm>
            <a:off x="971640" y="570240"/>
            <a:ext cx="7987320" cy="588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- Поверхня крупнокускових напівфабрикатів повинна бути рівна, без сухожиль, не допускається ознак псування, засмаги, Ослізло.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- Натуральні порційні напівфабрикати - поверхня повинна бути не заветренной, волога, але не липка, краї рівні, відповідної товщини і діаметра.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- Для панірованих порційних напівфабрикатів - паніровка не більше 2 мм, вироби повинні мати запах свіжого м'яса, консистенція на розрізі щільна, пружна.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- Форма мелкокуськових напівфабрикатів має бути правильна, не допускається виділення соку; колір, запах природні, властиві свіжому м'ясу.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У напівфабрикатів з рубленого м'яса повинен бути рівний шар панірування без тріщин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  </a:t>
            </a:r>
            <a:r>
              <a:rPr b="0" lang="ru-RU" sz="2000" spc="-1" strike="noStrike" u="sng">
                <a:solidFill>
                  <a:schemeClr val="dk1"/>
                </a:solidFill>
                <a:uFillTx/>
                <a:latin typeface="Times New Roman"/>
                <a:ea typeface="Times New Roman"/>
              </a:rPr>
              <a:t>Терміни зберігання напівфабрикатів при температурі 2-6 ° С: </a:t>
            </a: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крупнокускових 48 годин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порційних без панірування 36 годин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порційних з паніруванням 24 години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рубаних 12:00 годин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  </a:t>
            </a: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фаршу 6:00 годин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4000">
        <p14:vortex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545"/>
          <p:cNvSpPr/>
          <p:nvPr/>
        </p:nvSpPr>
        <p:spPr>
          <a:xfrm>
            <a:off x="1425600" y="1477440"/>
            <a:ext cx="2303280" cy="425880"/>
          </a:xfrm>
          <a:prstGeom prst="rect">
            <a:avLst/>
          </a:prstGeom>
          <a:solidFill>
            <a:srgbClr val="ffcdc5"/>
          </a:solidFill>
          <a:ln cap="rnd"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" sz="2200" spc="-1" strike="noStrike">
                <a:solidFill>
                  <a:srgbClr val="c00000"/>
                </a:solidFill>
                <a:latin typeface="Times New Roman"/>
                <a:ea typeface="Times New Roman"/>
              </a:rPr>
              <a:t>I категорія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614" name="Shape 546"/>
          <p:cNvSpPr/>
          <p:nvPr/>
        </p:nvSpPr>
        <p:spPr>
          <a:xfrm>
            <a:off x="5878800" y="1517760"/>
            <a:ext cx="1944360" cy="425880"/>
          </a:xfrm>
          <a:prstGeom prst="rect">
            <a:avLst/>
          </a:prstGeom>
          <a:solidFill>
            <a:srgbClr val="ffcdc5"/>
          </a:solidFill>
          <a:ln cap="rnd"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" sz="2200" spc="-1" strike="noStrike">
                <a:solidFill>
                  <a:srgbClr val="c00000"/>
                </a:solidFill>
                <a:latin typeface="Times New Roman"/>
                <a:ea typeface="Times New Roman"/>
              </a:rPr>
              <a:t>II категорія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615" name="Shape 547"/>
          <p:cNvSpPr/>
          <p:nvPr/>
        </p:nvSpPr>
        <p:spPr>
          <a:xfrm>
            <a:off x="1115640" y="2689200"/>
            <a:ext cx="3292920" cy="3107160"/>
          </a:xfrm>
          <a:prstGeom prst="rect">
            <a:avLst/>
          </a:prstGeom>
          <a:solidFill>
            <a:schemeClr val="bg1"/>
          </a:solidFill>
          <a:ln cap="rnd" w="952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algn="ctr">
              <a:lnSpc>
                <a:spcPct val="100000"/>
              </a:lnSpc>
            </a:pPr>
            <a:r>
              <a:rPr b="0" lang="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печінка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нирки 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язик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серце 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мозог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рубець яловичий 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хвіст яловичий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лівер 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вим'я яловиче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616" name="Shape 548"/>
          <p:cNvSpPr/>
          <p:nvPr/>
        </p:nvSpPr>
        <p:spPr>
          <a:xfrm>
            <a:off x="5338800" y="2675160"/>
            <a:ext cx="3218760" cy="21016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algn="ctr">
              <a:lnSpc>
                <a:spcPct val="100000"/>
              </a:lnSpc>
            </a:pPr>
            <a:r>
              <a:rPr b="0" lang="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діафрагма 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шлунок свинячий 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ноги свинячі 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голови свинячі 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губи свинячі 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хвости свинячі</a:t>
            </a:r>
            <a:endParaRPr b="0" lang="ru-RU" sz="2200" spc="-1" strike="noStrike">
              <a:latin typeface="Arial"/>
            </a:endParaRPr>
          </a:p>
        </p:txBody>
      </p:sp>
      <p:cxnSp>
        <p:nvCxnSpPr>
          <p:cNvPr id="617" name="Shape 549"/>
          <p:cNvCxnSpPr/>
          <p:nvPr/>
        </p:nvCxnSpPr>
        <p:spPr>
          <a:xfrm flipH="1">
            <a:off x="2555640" y="902520"/>
            <a:ext cx="2088000" cy="360720"/>
          </a:xfrm>
          <a:prstGeom prst="straightConnector1">
            <a:avLst/>
          </a:prstGeom>
          <a:ln cap="rnd" w="28575">
            <a:solidFill>
              <a:srgbClr val="000000"/>
            </a:solidFill>
            <a:miter/>
            <a:tailEnd len="med" type="triangle" w="med"/>
          </a:ln>
        </p:spPr>
      </p:cxnSp>
      <p:cxnSp>
        <p:nvCxnSpPr>
          <p:cNvPr id="618" name="Shape 550"/>
          <p:cNvCxnSpPr/>
          <p:nvPr/>
        </p:nvCxnSpPr>
        <p:spPr>
          <a:xfrm>
            <a:off x="4643280" y="902520"/>
            <a:ext cx="2207880" cy="396000"/>
          </a:xfrm>
          <a:prstGeom prst="straightConnector1">
            <a:avLst/>
          </a:prstGeom>
          <a:ln cap="rnd" w="28575">
            <a:solidFill>
              <a:srgbClr val="000000"/>
            </a:solidFill>
            <a:miter/>
            <a:tailEnd len="med" type="triangle" w="med"/>
          </a:ln>
        </p:spPr>
      </p:cxnSp>
      <p:cxnSp>
        <p:nvCxnSpPr>
          <p:cNvPr id="619" name="Shape 551"/>
          <p:cNvCxnSpPr/>
          <p:nvPr/>
        </p:nvCxnSpPr>
        <p:spPr>
          <a:xfrm>
            <a:off x="2552400" y="2014920"/>
            <a:ext cx="360" cy="609120"/>
          </a:xfrm>
          <a:prstGeom prst="straightConnector1">
            <a:avLst/>
          </a:prstGeom>
          <a:ln cap="rnd" w="28575">
            <a:solidFill>
              <a:srgbClr val="000000"/>
            </a:solidFill>
            <a:miter/>
            <a:tailEnd len="med" type="triangle" w="med"/>
          </a:ln>
        </p:spPr>
      </p:cxnSp>
      <p:cxnSp>
        <p:nvCxnSpPr>
          <p:cNvPr id="620" name="Shape 552"/>
          <p:cNvCxnSpPr/>
          <p:nvPr/>
        </p:nvCxnSpPr>
        <p:spPr>
          <a:xfrm>
            <a:off x="6948000" y="2055600"/>
            <a:ext cx="360" cy="608760"/>
          </a:xfrm>
          <a:prstGeom prst="straightConnector1">
            <a:avLst/>
          </a:prstGeom>
          <a:ln cap="rnd" w="28575">
            <a:solidFill>
              <a:srgbClr val="000000"/>
            </a:solidFill>
            <a:miter/>
            <a:tailEnd len="med" type="triangle" w="med"/>
          </a:ln>
        </p:spPr>
      </p:cxnSp>
      <p:sp>
        <p:nvSpPr>
          <p:cNvPr id="621" name="TextBox 5"/>
          <p:cNvSpPr/>
          <p:nvPr/>
        </p:nvSpPr>
        <p:spPr>
          <a:xfrm>
            <a:off x="1403640" y="332640"/>
            <a:ext cx="660132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/>
              <a:lightRig dir="t" rig="flat">
                <a:rot lat="0" lon="0" rev="18900000"/>
              </a:lightRig>
            </a:scene3d>
            <a:sp3d extrusionH="31750" contourW="6350" prstMaterial="powder">
              <a:bevelT prst="angle" w="19050" h="19050"/>
              <a:contourClr>
                <a:schemeClr val="accent3"/>
              </a:contourClr>
            </a:sp3d>
          </a:bodyPr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chemeClr val="accent3"/>
                </a:solidFill>
                <a:latin typeface="Comic Sans MS"/>
                <a:ea typeface="Arial"/>
              </a:rPr>
              <a:t>Субпродукти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14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558"/>
          <p:cNvSpPr/>
          <p:nvPr/>
        </p:nvSpPr>
        <p:spPr>
          <a:xfrm>
            <a:off x="1043640" y="266760"/>
            <a:ext cx="7949880" cy="21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  <a:scene3d>
              <a:camera prst="orthographicFront"/>
              <a:lightRig dir="t" rig="flat">
                <a:rot lat="0" lon="0" rev="18900000"/>
              </a:lightRig>
            </a:scene3d>
            <a:sp3d extrusionH="31750" contourW="6350" prstMaterial="powder">
              <a:bevelT prst="angle" w="19050" h="19050"/>
              <a:contourClr>
                <a:schemeClr val="accent3"/>
              </a:contourClr>
            </a:sp3d>
          </a:bodyPr>
          <a:p>
            <a:pPr algn="ctr">
              <a:lnSpc>
                <a:spcPct val="100000"/>
              </a:lnSpc>
            </a:pPr>
            <a:r>
              <a:rPr b="1" lang="ru" sz="2200" spc="-1" strike="noStrike">
                <a:solidFill>
                  <a:schemeClr val="accent3"/>
                </a:solidFill>
                <a:latin typeface="Times New Roman"/>
                <a:ea typeface="Times New Roman"/>
              </a:rPr>
              <a:t>	</a:t>
            </a:r>
            <a:r>
              <a:rPr b="0" lang="ru" sz="3200" spc="-1" strike="noStrike">
                <a:solidFill>
                  <a:schemeClr val="accent3"/>
                </a:solidFill>
                <a:latin typeface="Comic Sans MS"/>
                <a:ea typeface="Times New Roman"/>
              </a:rPr>
              <a:t>О</a:t>
            </a:r>
            <a:r>
              <a:rPr b="0" lang="ru-RU" sz="3200" spc="-1" strike="noStrike">
                <a:solidFill>
                  <a:schemeClr val="accent3"/>
                </a:solidFill>
                <a:latin typeface="Comic Sans MS"/>
                <a:ea typeface="Times New Roman"/>
              </a:rPr>
              <a:t>бробота      субпродуктів 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chemeClr val="accent3"/>
                </a:solidFill>
                <a:latin typeface="Times New Roman"/>
                <a:ea typeface="Times New Roman"/>
              </a:rPr>
              <a:t>    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Субпродукти надходять на підприємства громадського харчування охолодженими або мороженими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   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Розморожують субпродукти на повітрі при температурі 15-18 ° С на стелажах, робочих столах. Мізки, нирки, рубці можна розморожувати в воді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623" name="Группа 1"/>
          <p:cNvGrpSpPr/>
          <p:nvPr/>
        </p:nvGrpSpPr>
        <p:grpSpPr>
          <a:xfrm>
            <a:off x="1043640" y="273240"/>
            <a:ext cx="7849080" cy="4964040"/>
            <a:chOff x="1043640" y="273240"/>
            <a:chExt cx="7849080" cy="4964040"/>
          </a:xfrm>
        </p:grpSpPr>
        <p:sp>
          <p:nvSpPr>
            <p:cNvPr id="624" name="Shape 557"/>
            <p:cNvSpPr/>
            <p:nvPr/>
          </p:nvSpPr>
          <p:spPr>
            <a:xfrm>
              <a:off x="1043640" y="273240"/>
              <a:ext cx="7849080" cy="42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5" name="Shape 559"/>
            <p:cNvSpPr/>
            <p:nvPr/>
          </p:nvSpPr>
          <p:spPr>
            <a:xfrm>
              <a:off x="1240200" y="3129840"/>
              <a:ext cx="7585200" cy="76104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2200" spc="-1" strike="noStrike">
                  <a:solidFill>
                    <a:srgbClr val="000000"/>
                  </a:solidFill>
                  <a:latin typeface="Times New Roman"/>
                  <a:ea typeface="Times New Roman"/>
                </a:rPr>
                <a:t>Зрізають або видаляють жовчні протоки і кровоносні судини</a:t>
              </a:r>
              <a:endParaRPr b="0" lang="ru-RU" sz="2200" spc="-1" strike="noStrike">
                <a:latin typeface="Arial"/>
              </a:endParaRPr>
            </a:p>
          </p:txBody>
        </p:sp>
        <p:sp>
          <p:nvSpPr>
            <p:cNvPr id="626" name="Shape 560"/>
            <p:cNvSpPr/>
            <p:nvPr/>
          </p:nvSpPr>
          <p:spPr>
            <a:xfrm>
              <a:off x="1484280" y="4092120"/>
              <a:ext cx="7193880" cy="42588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ru" sz="2200" spc="-1" strike="noStrike">
                  <a:solidFill>
                    <a:srgbClr val="000000"/>
                  </a:solidFill>
                  <a:latin typeface="Times New Roman"/>
                  <a:ea typeface="Times New Roman"/>
                </a:rPr>
                <a:t>Промивають в холодній воді</a:t>
              </a:r>
              <a:endParaRPr b="0" lang="ru-RU" sz="2200" spc="-1" strike="noStrike">
                <a:latin typeface="Arial"/>
              </a:endParaRPr>
            </a:p>
          </p:txBody>
        </p:sp>
        <p:cxnSp>
          <p:nvCxnSpPr>
            <p:cNvPr id="627" name="Shape 561"/>
            <p:cNvCxnSpPr/>
            <p:nvPr/>
          </p:nvCxnSpPr>
          <p:spPr>
            <a:xfrm flipH="1">
              <a:off x="5081040" y="3726000"/>
              <a:ext cx="17280" cy="268560"/>
            </a:xfrm>
            <a:prstGeom prst="straightConnector1">
              <a:avLst/>
            </a:prstGeom>
            <a:ln cap="rnd" w="28575">
              <a:solidFill>
                <a:srgbClr val="000000"/>
              </a:solidFill>
              <a:miter/>
              <a:tailEnd len="med" type="triangle" w="med"/>
            </a:ln>
          </p:spPr>
        </p:cxnSp>
        <p:sp>
          <p:nvSpPr>
            <p:cNvPr id="628" name="Shape 562"/>
            <p:cNvSpPr/>
            <p:nvPr/>
          </p:nvSpPr>
          <p:spPr>
            <a:xfrm>
              <a:off x="3987000" y="2541240"/>
              <a:ext cx="2091960" cy="45648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ru" sz="2400" spc="-1" strike="noStrike">
                  <a:solidFill>
                    <a:srgbClr val="000000"/>
                  </a:solidFill>
                  <a:latin typeface="Times New Roman"/>
                  <a:ea typeface="Times New Roman"/>
                </a:rPr>
                <a:t>Печінка</a:t>
              </a:r>
              <a:endParaRPr b="0" lang="ru-RU" sz="2400" spc="-1" strike="noStrike">
                <a:latin typeface="Arial"/>
              </a:endParaRPr>
            </a:p>
          </p:txBody>
        </p:sp>
        <p:cxnSp>
          <p:nvCxnSpPr>
            <p:cNvPr id="629" name="Shape 563"/>
            <p:cNvCxnSpPr/>
            <p:nvPr/>
          </p:nvCxnSpPr>
          <p:spPr>
            <a:xfrm>
              <a:off x="5097960" y="3079440"/>
              <a:ext cx="360" cy="216360"/>
            </a:xfrm>
            <a:prstGeom prst="straightConnector1">
              <a:avLst/>
            </a:prstGeom>
            <a:ln cap="rnd" w="28575">
              <a:solidFill>
                <a:srgbClr val="000000"/>
              </a:solidFill>
              <a:miter/>
              <a:tailEnd len="med" type="triangle" w="med"/>
            </a:ln>
          </p:spPr>
        </p:cxnSp>
        <p:sp>
          <p:nvSpPr>
            <p:cNvPr id="630" name="Shape 564"/>
            <p:cNvSpPr/>
            <p:nvPr/>
          </p:nvSpPr>
          <p:spPr>
            <a:xfrm>
              <a:off x="3856680" y="4811400"/>
              <a:ext cx="2419200" cy="42588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2200" spc="-1" strike="noStrike">
                  <a:solidFill>
                    <a:srgbClr val="000000"/>
                  </a:solidFill>
                  <a:latin typeface="Times New Roman"/>
                  <a:ea typeface="Times New Roman"/>
                </a:rPr>
                <a:t>Знімають плівку</a:t>
              </a:r>
              <a:endParaRPr b="0" lang="ru-RU" sz="2200" spc="-1" strike="noStrike">
                <a:latin typeface="Arial"/>
              </a:endParaRPr>
            </a:p>
          </p:txBody>
        </p:sp>
        <p:cxnSp>
          <p:nvCxnSpPr>
            <p:cNvPr id="631" name="Shape 565"/>
            <p:cNvCxnSpPr>
              <a:stCxn id="626" idx="2"/>
              <a:endCxn id="630" idx="0"/>
            </p:cNvCxnSpPr>
            <p:nvPr/>
          </p:nvCxnSpPr>
          <p:spPr>
            <a:xfrm flipH="1">
              <a:off x="5066280" y="4518000"/>
              <a:ext cx="15120" cy="293760"/>
            </a:xfrm>
            <a:prstGeom prst="straightConnector1">
              <a:avLst/>
            </a:prstGeom>
            <a:ln cap="rnd" w="28575">
              <a:solidFill>
                <a:srgbClr val="000000"/>
              </a:solidFill>
              <a:miter/>
              <a:tailEnd len="med" type="triangle" w="med"/>
            </a:ln>
          </p:spPr>
        </p:cxnSp>
      </p:grpSp>
      <p:sp>
        <p:nvSpPr>
          <p:cNvPr id="632" name="Shape 566"/>
          <p:cNvSpPr/>
          <p:nvPr/>
        </p:nvSpPr>
        <p:spPr>
          <a:xfrm>
            <a:off x="971640" y="5398560"/>
            <a:ext cx="7784640" cy="109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just">
              <a:lnSpc>
                <a:spcPct val="100000"/>
              </a:lnSpc>
              <a:spcBef>
                <a:spcPts val="1100"/>
              </a:spcBef>
            </a:pPr>
            <a:r>
              <a:rPr b="0" lang="ru-RU" sz="2200" spc="-1" strike="noStrike" u="sng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Вимоги до якості печінки: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вона повинна бути без зовнішніх кровоносних судин, лімфовузлів, жовчного міхура, колір - від світло коричневого до темно коричневого</a:t>
            </a:r>
            <a:r>
              <a:rPr b="0" lang="en-US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/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TextBox 1"/>
          <p:cNvSpPr/>
          <p:nvPr/>
        </p:nvSpPr>
        <p:spPr>
          <a:xfrm>
            <a:off x="1043640" y="260640"/>
            <a:ext cx="7070760" cy="222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Перед варінням серце вимочують у холодній воді 1-2 години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Вимоги до якості: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Серце має бути - очищеним від виступаючих кровоносних судин і плівок, добре промитим з внутрішньої і зовнішньої сторін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634" name="TextBox 2"/>
          <p:cNvSpPr/>
          <p:nvPr/>
        </p:nvSpPr>
        <p:spPr>
          <a:xfrm>
            <a:off x="971640" y="2441880"/>
            <a:ext cx="7824600" cy="19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 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Перед варінням їх вимочують в холодній воді протягом 6-9 годин, через кожні 2-3 години воду міняють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Вимоги до якості: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Повинні бути добре зачищеними від забруднень, слизової оболонки, торочкуватих і добре промитими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635" name="TextBox 3"/>
          <p:cNvSpPr/>
          <p:nvPr/>
        </p:nvSpPr>
        <p:spPr>
          <a:xfrm>
            <a:off x="1043640" y="4581000"/>
            <a:ext cx="7470360" cy="161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Після відділення горловини промивають у холодній воді; з верхньої частини мови ножем видаляють забруднення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Вимоги до якості: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Звільнені від жиру, під'язикової мускульної тканини, лімфатичних вузлів, гортані, під'язикової кістки, слизу і крові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636" name="TextBox 4"/>
          <p:cNvSpPr/>
          <p:nvPr/>
        </p:nvSpPr>
        <p:spPr>
          <a:xfrm>
            <a:off x="1610640" y="188640"/>
            <a:ext cx="633636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c00000"/>
                </a:solidFill>
                <a:latin typeface="Comic Sans MS"/>
                <a:ea typeface="Arial"/>
              </a:rPr>
              <a:t>Серце</a:t>
            </a:r>
            <a:r>
              <a:rPr b="1" lang="ru-RU" sz="2800" spc="-1" strike="noStrike">
                <a:solidFill>
                  <a:srgbClr val="c00000"/>
                </a:solidFill>
                <a:latin typeface="Arial"/>
                <a:ea typeface="Arial"/>
              </a:rPr>
              <a:t> 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637" name="TextBox 5"/>
          <p:cNvSpPr/>
          <p:nvPr/>
        </p:nvSpPr>
        <p:spPr>
          <a:xfrm>
            <a:off x="731160" y="2289600"/>
            <a:ext cx="769500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c00000"/>
                </a:solidFill>
                <a:latin typeface="Comic Sans MS"/>
                <a:ea typeface="Arial"/>
              </a:rPr>
              <a:t>    </a:t>
            </a:r>
            <a:r>
              <a:rPr b="1" lang="ru-RU" sz="2800" spc="-1" strike="noStrike">
                <a:solidFill>
                  <a:srgbClr val="c00000"/>
                </a:solidFill>
                <a:latin typeface="Comic Sans MS"/>
                <a:ea typeface="Arial"/>
              </a:rPr>
              <a:t>Легені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638" name="TextBox 6"/>
          <p:cNvSpPr/>
          <p:nvPr/>
        </p:nvSpPr>
        <p:spPr>
          <a:xfrm>
            <a:off x="700560" y="4253760"/>
            <a:ext cx="793224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c00000"/>
                </a:solidFill>
                <a:latin typeface="Comic Sans MS"/>
                <a:ea typeface="Arial"/>
              </a:rPr>
              <a:t>Язик</a:t>
            </a:r>
            <a:r>
              <a:rPr b="1" lang="ru-RU" sz="2800" spc="-1" strike="noStrike">
                <a:solidFill>
                  <a:srgbClr val="c00000"/>
                </a:solidFill>
                <a:latin typeface="Arial"/>
                <a:ea typeface="Arial"/>
              </a:rPr>
              <a:t>  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3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9cb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01"/>
          <p:cNvSpPr/>
          <p:nvPr/>
        </p:nvSpPr>
        <p:spPr>
          <a:xfrm>
            <a:off x="1043640" y="1268640"/>
            <a:ext cx="7776360" cy="46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just">
              <a:lnSpc>
                <a:spcPct val="100000"/>
              </a:lnSpc>
            </a:pPr>
            <a:r>
              <a:rPr b="0" lang="ru" sz="22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  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На підприємства громадського харчування надходять туші диких тварин: оленя, лося, кози, кабана, ведмедя, зайця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  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Обробляють диких тварин за схемами, аналогічними схемами оброблення домашніх тварин, а саме: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оленя і лося - як яловичину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диких кіз - як баранину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кабана і ведмедя - як свинячу тушу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зайців - по схемою розбирання кроликів (для видалення специфічного запаху тушки вимочують в 0,5-1% оцті.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  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У оленя і лося використовуються спинна і поперекова частини, окіст, лопатка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  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У дикої кози і ведмедя використовується спинна і поперекова частини, окіст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  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М'якоть диких тварин для поліпшення смаку і консистенції перед тепловою обробкою маринують протягом 1-4 діб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640" name="TextBox 1"/>
          <p:cNvSpPr/>
          <p:nvPr/>
        </p:nvSpPr>
        <p:spPr>
          <a:xfrm>
            <a:off x="611640" y="476640"/>
            <a:ext cx="77763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/>
              <a:lightRig dir="t" rig="flat">
                <a:rot lat="0" lon="0" rev="18900000"/>
              </a:lightRig>
            </a:scene3d>
            <a:sp3d extrusionH="31750" contourW="6350" prstMaterial="powder">
              <a:bevelT prst="angle" w="19050" h="19050"/>
              <a:contourClr>
                <a:schemeClr val="accent3"/>
              </a:contourClr>
            </a:sp3d>
          </a:bodyPr>
          <a:p>
            <a:pPr algn="ctr">
              <a:lnSpc>
                <a:spcPct val="100000"/>
              </a:lnSpc>
            </a:pPr>
            <a:r>
              <a:rPr b="0" lang="uk-UA" sz="3600" spc="-1" strike="noStrike">
                <a:solidFill>
                  <a:schemeClr val="accent3"/>
                </a:solidFill>
                <a:latin typeface="Comic Sans MS"/>
                <a:ea typeface="Arial"/>
              </a:rPr>
              <a:t>М</a:t>
            </a:r>
            <a:r>
              <a:rPr b="0" lang="ru-RU" sz="3600" spc="-1" strike="noStrike">
                <a:solidFill>
                  <a:schemeClr val="accent3"/>
                </a:solidFill>
                <a:latin typeface="Comic Sans MS"/>
                <a:ea typeface="Arial"/>
              </a:rPr>
              <a:t>'ясо диких тварин</a:t>
            </a:r>
            <a:endParaRPr b="0" lang="ru-RU" sz="36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 fontScale="77000"/>
          </a:bodyPr>
          <a:p>
            <a:pPr indent="0" algn="ctr">
              <a:lnSpc>
                <a:spcPct val="100000"/>
              </a:lnSpc>
              <a:buNone/>
            </a:pPr>
            <a:r>
              <a:rPr b="0" lang="uk-UA" sz="4400" spc="-1" strike="noStrike">
                <a:solidFill>
                  <a:srgbClr val="ff0000"/>
                </a:solidFill>
                <a:latin typeface="Times New Roman"/>
                <a:ea typeface="Arial"/>
              </a:rPr>
              <a:t>Класифікація м'яса за термічним станом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365760" indent="-2833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Char char="•"/>
            </a:pPr>
            <a:r>
              <a:rPr b="0" lang="uk-UA" sz="4000" spc="-1" strike="noStrike">
                <a:solidFill>
                  <a:schemeClr val="dk1"/>
                </a:solidFill>
                <a:latin typeface="Times New Roman"/>
                <a:ea typeface="Arial"/>
              </a:rPr>
              <a:t>Остигле</a:t>
            </a:r>
            <a:endParaRPr b="0" lang="ru-RU" sz="4000" spc="-1" strike="noStrike">
              <a:solidFill>
                <a:srgbClr val="000000"/>
              </a:solidFill>
              <a:latin typeface="Gill Sans MT"/>
            </a:endParaRPr>
          </a:p>
          <a:p>
            <a:pPr marL="365760" indent="-2833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Char char="•"/>
            </a:pPr>
            <a:r>
              <a:rPr b="0" lang="uk-UA" sz="4000" spc="-1" strike="noStrike">
                <a:solidFill>
                  <a:schemeClr val="dk1"/>
                </a:solidFill>
                <a:latin typeface="Times New Roman"/>
                <a:ea typeface="Arial"/>
              </a:rPr>
              <a:t>Охолоджене</a:t>
            </a:r>
            <a:endParaRPr b="0" lang="ru-RU" sz="4000" spc="-1" strike="noStrike">
              <a:solidFill>
                <a:srgbClr val="000000"/>
              </a:solidFill>
              <a:latin typeface="Gill Sans MT"/>
            </a:endParaRPr>
          </a:p>
          <a:p>
            <a:pPr marL="365760" indent="-2833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Char char="•"/>
            </a:pPr>
            <a:r>
              <a:rPr b="0" lang="uk-UA" sz="4000" spc="-1" strike="noStrike">
                <a:solidFill>
                  <a:schemeClr val="dk1"/>
                </a:solidFill>
                <a:latin typeface="Times New Roman"/>
                <a:ea typeface="Arial"/>
              </a:rPr>
              <a:t>Підморожене</a:t>
            </a:r>
            <a:endParaRPr b="0" lang="ru-RU" sz="4000" spc="-1" strike="noStrike">
              <a:solidFill>
                <a:srgbClr val="000000"/>
              </a:solidFill>
              <a:latin typeface="Gill Sans MT"/>
            </a:endParaRPr>
          </a:p>
          <a:p>
            <a:pPr marL="365760" indent="-2833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Char char="•"/>
            </a:pPr>
            <a:r>
              <a:rPr b="0" lang="uk-UA" sz="4000" spc="-1" strike="noStrike">
                <a:solidFill>
                  <a:schemeClr val="dk1"/>
                </a:solidFill>
                <a:latin typeface="Times New Roman"/>
                <a:ea typeface="Arial"/>
              </a:rPr>
              <a:t>Заморожене</a:t>
            </a:r>
            <a:endParaRPr b="0" lang="ru-RU" sz="4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914400" y="548640"/>
            <a:ext cx="8229240" cy="56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chemeClr val="accent3"/>
                </a:solidFill>
                <a:latin typeface="Comic Sans MS"/>
                <a:ea typeface="Arial"/>
              </a:rPr>
              <a:t>Відтаювання мороженого </a:t>
            </a:r>
            <a:br>
              <a:rPr sz="3200"/>
            </a:br>
            <a:r>
              <a:rPr b="1" lang="ru-RU" sz="3200" spc="-1" strike="noStrike">
                <a:solidFill>
                  <a:schemeClr val="accent3"/>
                </a:solidFill>
                <a:latin typeface="Comic Sans MS"/>
                <a:ea typeface="Arial"/>
              </a:rPr>
              <a:t>м'яса на поп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971640" y="0"/>
            <a:ext cx="3994200" cy="5976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77000"/>
          </a:bodyPr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  <a:p>
            <a:pPr indent="0" algn="ctr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ru-RU" sz="3600" spc="-1" strike="noStrike" u="sng">
                <a:solidFill>
                  <a:schemeClr val="accent2">
                    <a:lumMod val="75000"/>
                  </a:schemeClr>
                </a:solidFill>
                <a:uFillTx/>
                <a:latin typeface="Times New Roman"/>
                <a:ea typeface="바탕"/>
              </a:rPr>
              <a:t>Повільне відтаювання </a:t>
            </a:r>
            <a:endParaRPr b="0" lang="ru-RU" sz="36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Times New Roman"/>
                <a:ea typeface="바탕"/>
              </a:rPr>
              <a:t>М'ясо розморожують в камерах при температурі від 0 до 8 ° градусів протягом 1 - 3 діб залежно від виду м'яса і величини шматків </a:t>
            </a:r>
            <a:endParaRPr b="0" lang="ru-RU" sz="26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1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Times New Roman"/>
                <a:ea typeface="바탕"/>
              </a:rPr>
              <a:t>М'ясо вважається відтанули, коли температура в його товщі досягає 0 - 4 °. </a:t>
            </a:r>
            <a:endParaRPr b="0" lang="ru-RU" sz="26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1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Times New Roman"/>
                <a:ea typeface="바탕"/>
              </a:rPr>
              <a:t>При повільному відтаванні м'язові волокна майже повністю вбирають виділився м'ясний сік і тим самим відновлюють свої первинні якості.</a:t>
            </a:r>
            <a:endParaRPr b="0" lang="ru-RU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5004000" y="1052640"/>
            <a:ext cx="3994200" cy="5184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indent="0" algn="ctr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chemeClr val="accent6"/>
                </a:solidFill>
                <a:latin typeface="Times New Roman"/>
              </a:rPr>
              <a:t> </a:t>
            </a:r>
            <a:r>
              <a:rPr b="0" lang="uk-UA" sz="2800" spc="-1" strike="noStrike" u="sng">
                <a:solidFill>
                  <a:schemeClr val="accent2">
                    <a:lumMod val="75000"/>
                  </a:schemeClr>
                </a:solidFill>
                <a:uFillTx/>
                <a:latin typeface="Times New Roman"/>
                <a:ea typeface="바탕"/>
              </a:rPr>
              <a:t>Швидке відтаювання </a:t>
            </a:r>
            <a:endParaRPr b="0" lang="ru-RU" sz="28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바탕"/>
              </a:rPr>
              <a:t>Процес швидкого відтавання проходить при температур 18 - 20 ° </a:t>
            </a:r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바탕"/>
              </a:rPr>
              <a:t>Швидке відтавання м'яса проводять в мясозаготовітельном або гарячому цеху; м'ясо підвішують на гаки або укладають у ванни, на столи і залишають на 10-24 години, в залежності від величини шматків. </a:t>
            </a:r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바탕"/>
              </a:rPr>
              <a:t>При швидкому відтаванні м'яса м'язові волокна не встигають повністю увібрати виділився м'ясний сік і м'ясо виходить менш соковитим і смачним</a:t>
            </a:r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  <mc:AlternateContent>
    <mc:Choice Requires="p14">
      <p:transition spd="slow" p14:dur="2500">
        <p:checker dir="horz"/>
      </p:transition>
    </mc:Choice>
    <mc:Fallback>
      <p:transition spd="slow">
        <p:checker dir="horz"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9cb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7"/>
          <p:cNvSpPr/>
          <p:nvPr/>
        </p:nvSpPr>
        <p:spPr>
          <a:xfrm>
            <a:off x="1330920" y="260640"/>
            <a:ext cx="7812720" cy="524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just">
              <a:lnSpc>
                <a:spcPct val="100000"/>
              </a:lnSpc>
            </a:pPr>
            <a:r>
              <a:rPr b="0" lang="ru" sz="22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	</a:t>
            </a:r>
            <a:r>
              <a:rPr b="0" lang="ru-RU" sz="3600" spc="-1" strike="noStrike">
                <a:solidFill>
                  <a:srgbClr val="c00000"/>
                </a:solidFill>
                <a:latin typeface="Comic Sans MS"/>
                <a:ea typeface="Times New Roman"/>
              </a:rPr>
              <a:t>Способи обробки м'яса 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1" lang="ru-RU" sz="2000" spc="-1" strike="noStrike" u="sng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Оброблення туш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- поділ на відруби, обвалювання, жиловка, виділення крупнокускових напівфабрикатів та їх зачистка.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1" lang="ru-RU" sz="2000" spc="-1" strike="noStrike" u="sng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Обвалка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- відділення м'язової та сполучної тканини туші від кісток.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1" lang="ru-RU" sz="2000" spc="-1" strike="noStrike" u="sng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Жиловка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- видалення з м'якоті дрібних кісток, хрящів, сухожиль, зайвого жиру.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1" lang="ru-RU" sz="2000" spc="-1" strike="noStrike" u="sng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Зачистка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- видалення плівок, додання шматках відповідної форми.</a:t>
            </a:r>
            <a:endParaRPr b="0" lang="ru-RU" sz="2000" spc="-1" strike="noStrike">
              <a:latin typeface="Arial"/>
            </a:endParaRPr>
          </a:p>
        </p:txBody>
      </p:sp>
    </p:spTree>
  </p:cSld>
  <p:transition spd="slow">
    <p:randomBar dir="vert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6" name="Shape 233"/>
          <p:cNvCxnSpPr/>
          <p:nvPr/>
        </p:nvCxnSpPr>
        <p:spPr>
          <a:xfrm flipV="1">
            <a:off x="5708520" y="2062800"/>
            <a:ext cx="1448640" cy="256320"/>
          </a:xfrm>
          <a:prstGeom prst="straightConnector1">
            <a:avLst/>
          </a:prstGeom>
          <a:ln cap="rnd" w="12700">
            <a:solidFill>
              <a:srgbClr val="cc3300"/>
            </a:solidFill>
            <a:miter/>
          </a:ln>
        </p:spPr>
      </p:cxnSp>
      <p:grpSp>
        <p:nvGrpSpPr>
          <p:cNvPr id="157" name="Группа 400"/>
          <p:cNvGrpSpPr/>
          <p:nvPr/>
        </p:nvGrpSpPr>
        <p:grpSpPr>
          <a:xfrm>
            <a:off x="103320" y="-193320"/>
            <a:ext cx="9042840" cy="3452400"/>
            <a:chOff x="103320" y="-193320"/>
            <a:chExt cx="9042840" cy="3452400"/>
          </a:xfrm>
        </p:grpSpPr>
        <p:sp>
          <p:nvSpPr>
            <p:cNvPr id="158" name="Прямоугольник 2"/>
            <p:cNvSpPr/>
            <p:nvPr/>
          </p:nvSpPr>
          <p:spPr>
            <a:xfrm>
              <a:off x="281160" y="81360"/>
              <a:ext cx="8784720" cy="1656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475a8d">
                  <a:lumMod val="20000"/>
                  <a:lumOff val="8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9" name="Shape 162"/>
            <p:cNvSpPr/>
            <p:nvPr/>
          </p:nvSpPr>
          <p:spPr>
            <a:xfrm>
              <a:off x="103320" y="-193320"/>
              <a:ext cx="9033480" cy="3384000"/>
            </a:xfrm>
            <a:prstGeom prst="rect">
              <a:avLst/>
            </a:prstGeom>
            <a:blipFill rotWithShape="0">
              <a:blip r:embed="rId1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" name="Shape 163"/>
            <p:cNvSpPr/>
            <p:nvPr/>
          </p:nvSpPr>
          <p:spPr>
            <a:xfrm>
              <a:off x="187920" y="-122040"/>
              <a:ext cx="1406520" cy="1850040"/>
            </a:xfrm>
            <a:custGeom>
              <a:avLst/>
              <a:gdLst/>
              <a:ahLst/>
              <a:rect l="l" t="t" r="r" b="b"/>
              <a:pathLst>
                <a:path w="749" h="983">
                  <a:moveTo>
                    <a:pt x="318" y="8"/>
                  </a:moveTo>
                  <a:cubicBezTo>
                    <a:pt x="280" y="0"/>
                    <a:pt x="287" y="38"/>
                    <a:pt x="272" y="53"/>
                  </a:cubicBezTo>
                  <a:cubicBezTo>
                    <a:pt x="257" y="68"/>
                    <a:pt x="242" y="84"/>
                    <a:pt x="227" y="99"/>
                  </a:cubicBezTo>
                  <a:cubicBezTo>
                    <a:pt x="212" y="114"/>
                    <a:pt x="197" y="137"/>
                    <a:pt x="182" y="144"/>
                  </a:cubicBezTo>
                  <a:cubicBezTo>
                    <a:pt x="167" y="151"/>
                    <a:pt x="159" y="121"/>
                    <a:pt x="136" y="144"/>
                  </a:cubicBezTo>
                  <a:cubicBezTo>
                    <a:pt x="113" y="167"/>
                    <a:pt x="69" y="227"/>
                    <a:pt x="46" y="280"/>
                  </a:cubicBezTo>
                  <a:cubicBezTo>
                    <a:pt x="23" y="333"/>
                    <a:pt x="0" y="408"/>
                    <a:pt x="0" y="461"/>
                  </a:cubicBezTo>
                  <a:cubicBezTo>
                    <a:pt x="0" y="514"/>
                    <a:pt x="31" y="560"/>
                    <a:pt x="46" y="598"/>
                  </a:cubicBezTo>
                  <a:cubicBezTo>
                    <a:pt x="61" y="636"/>
                    <a:pt x="68" y="658"/>
                    <a:pt x="91" y="688"/>
                  </a:cubicBezTo>
                  <a:cubicBezTo>
                    <a:pt x="114" y="718"/>
                    <a:pt x="152" y="749"/>
                    <a:pt x="182" y="779"/>
                  </a:cubicBezTo>
                  <a:cubicBezTo>
                    <a:pt x="212" y="809"/>
                    <a:pt x="257" y="840"/>
                    <a:pt x="272" y="870"/>
                  </a:cubicBezTo>
                  <a:cubicBezTo>
                    <a:pt x="287" y="900"/>
                    <a:pt x="242" y="983"/>
                    <a:pt x="272" y="960"/>
                  </a:cubicBezTo>
                  <a:cubicBezTo>
                    <a:pt x="302" y="937"/>
                    <a:pt x="386" y="840"/>
                    <a:pt x="454" y="734"/>
                  </a:cubicBezTo>
                  <a:cubicBezTo>
                    <a:pt x="522" y="628"/>
                    <a:pt x="636" y="423"/>
                    <a:pt x="681" y="325"/>
                  </a:cubicBezTo>
                  <a:cubicBezTo>
                    <a:pt x="726" y="227"/>
                    <a:pt x="719" y="167"/>
                    <a:pt x="726" y="144"/>
                  </a:cubicBezTo>
                  <a:cubicBezTo>
                    <a:pt x="733" y="121"/>
                    <a:pt x="749" y="189"/>
                    <a:pt x="726" y="189"/>
                  </a:cubicBezTo>
                  <a:cubicBezTo>
                    <a:pt x="703" y="189"/>
                    <a:pt x="628" y="159"/>
                    <a:pt x="590" y="144"/>
                  </a:cubicBezTo>
                  <a:cubicBezTo>
                    <a:pt x="552" y="129"/>
                    <a:pt x="544" y="122"/>
                    <a:pt x="499" y="99"/>
                  </a:cubicBezTo>
                  <a:cubicBezTo>
                    <a:pt x="454" y="76"/>
                    <a:pt x="356" y="16"/>
                    <a:pt x="318" y="8"/>
                  </a:cubicBezTo>
                  <a:close/>
                </a:path>
              </a:pathLst>
            </a:custGeom>
            <a:solidFill>
              <a:srgbClr val="99ff66">
                <a:alpha val="60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" name="Shape 164"/>
            <p:cNvSpPr/>
            <p:nvPr/>
          </p:nvSpPr>
          <p:spPr>
            <a:xfrm>
              <a:off x="159840" y="307080"/>
              <a:ext cx="2783520" cy="2856960"/>
            </a:xfrm>
            <a:custGeom>
              <a:avLst/>
              <a:gdLst/>
              <a:ahLst/>
              <a:rect l="l" t="t" r="r" b="b"/>
              <a:pathLst>
                <a:path w="1482" h="1518">
                  <a:moveTo>
                    <a:pt x="61" y="1231"/>
                  </a:moveTo>
                  <a:cubicBezTo>
                    <a:pt x="16" y="1269"/>
                    <a:pt x="23" y="1247"/>
                    <a:pt x="15" y="1277"/>
                  </a:cubicBezTo>
                  <a:cubicBezTo>
                    <a:pt x="7" y="1307"/>
                    <a:pt x="0" y="1375"/>
                    <a:pt x="15" y="1413"/>
                  </a:cubicBezTo>
                  <a:cubicBezTo>
                    <a:pt x="30" y="1451"/>
                    <a:pt x="68" y="1496"/>
                    <a:pt x="106" y="1503"/>
                  </a:cubicBezTo>
                  <a:cubicBezTo>
                    <a:pt x="144" y="1510"/>
                    <a:pt x="121" y="1518"/>
                    <a:pt x="242" y="1458"/>
                  </a:cubicBezTo>
                  <a:cubicBezTo>
                    <a:pt x="363" y="1398"/>
                    <a:pt x="673" y="1247"/>
                    <a:pt x="832" y="1141"/>
                  </a:cubicBezTo>
                  <a:cubicBezTo>
                    <a:pt x="991" y="1035"/>
                    <a:pt x="1097" y="929"/>
                    <a:pt x="1195" y="823"/>
                  </a:cubicBezTo>
                  <a:cubicBezTo>
                    <a:pt x="1293" y="717"/>
                    <a:pt x="1376" y="604"/>
                    <a:pt x="1421" y="506"/>
                  </a:cubicBezTo>
                  <a:cubicBezTo>
                    <a:pt x="1466" y="408"/>
                    <a:pt x="1482" y="308"/>
                    <a:pt x="1467" y="233"/>
                  </a:cubicBezTo>
                  <a:cubicBezTo>
                    <a:pt x="1452" y="158"/>
                    <a:pt x="1391" y="90"/>
                    <a:pt x="1331" y="52"/>
                  </a:cubicBezTo>
                  <a:cubicBezTo>
                    <a:pt x="1271" y="14"/>
                    <a:pt x="1187" y="0"/>
                    <a:pt x="1104" y="7"/>
                  </a:cubicBezTo>
                  <a:cubicBezTo>
                    <a:pt x="1021" y="14"/>
                    <a:pt x="915" y="29"/>
                    <a:pt x="832" y="97"/>
                  </a:cubicBezTo>
                  <a:cubicBezTo>
                    <a:pt x="749" y="165"/>
                    <a:pt x="673" y="309"/>
                    <a:pt x="605" y="415"/>
                  </a:cubicBezTo>
                  <a:cubicBezTo>
                    <a:pt x="537" y="521"/>
                    <a:pt x="477" y="626"/>
                    <a:pt x="424" y="732"/>
                  </a:cubicBezTo>
                  <a:cubicBezTo>
                    <a:pt x="371" y="838"/>
                    <a:pt x="347" y="967"/>
                    <a:pt x="287" y="1050"/>
                  </a:cubicBezTo>
                  <a:cubicBezTo>
                    <a:pt x="227" y="1133"/>
                    <a:pt x="106" y="1193"/>
                    <a:pt x="61" y="1231"/>
                  </a:cubicBezTo>
                  <a:close/>
                </a:path>
              </a:pathLst>
            </a:custGeom>
            <a:gradFill rotWithShape="0">
              <a:gsLst>
                <a:gs pos="0">
                  <a:srgbClr val="00ffff">
                    <a:alpha val="59215"/>
                  </a:srgbClr>
                </a:gs>
                <a:gs pos="100000">
                  <a:srgbClr val="f00176"/>
                </a:gs>
              </a:gsLst>
              <a:lin ang="5400000"/>
            </a:gradFill>
            <a:ln cap="rnd" w="9525">
              <a:solidFill>
                <a:srgbClr val="0000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" name="Shape 165"/>
            <p:cNvSpPr/>
            <p:nvPr/>
          </p:nvSpPr>
          <p:spPr>
            <a:xfrm>
              <a:off x="670680" y="64440"/>
              <a:ext cx="4047840" cy="2631240"/>
            </a:xfrm>
            <a:custGeom>
              <a:avLst/>
              <a:gdLst/>
              <a:ahLst/>
              <a:rect l="l" t="t" r="r" b="b"/>
              <a:pathLst>
                <a:path w="2155" h="1398">
                  <a:moveTo>
                    <a:pt x="469" y="45"/>
                  </a:moveTo>
                  <a:cubicBezTo>
                    <a:pt x="446" y="90"/>
                    <a:pt x="408" y="241"/>
                    <a:pt x="378" y="317"/>
                  </a:cubicBezTo>
                  <a:cubicBezTo>
                    <a:pt x="348" y="393"/>
                    <a:pt x="326" y="431"/>
                    <a:pt x="288" y="499"/>
                  </a:cubicBezTo>
                  <a:cubicBezTo>
                    <a:pt x="250" y="567"/>
                    <a:pt x="197" y="665"/>
                    <a:pt x="152" y="725"/>
                  </a:cubicBezTo>
                  <a:cubicBezTo>
                    <a:pt x="107" y="785"/>
                    <a:pt x="30" y="846"/>
                    <a:pt x="15" y="861"/>
                  </a:cubicBezTo>
                  <a:cubicBezTo>
                    <a:pt x="0" y="876"/>
                    <a:pt x="61" y="763"/>
                    <a:pt x="61" y="816"/>
                  </a:cubicBezTo>
                  <a:cubicBezTo>
                    <a:pt x="61" y="869"/>
                    <a:pt x="8" y="1156"/>
                    <a:pt x="15" y="1179"/>
                  </a:cubicBezTo>
                  <a:cubicBezTo>
                    <a:pt x="22" y="1202"/>
                    <a:pt x="61" y="1050"/>
                    <a:pt x="106" y="952"/>
                  </a:cubicBezTo>
                  <a:cubicBezTo>
                    <a:pt x="151" y="854"/>
                    <a:pt x="220" y="702"/>
                    <a:pt x="288" y="589"/>
                  </a:cubicBezTo>
                  <a:cubicBezTo>
                    <a:pt x="356" y="476"/>
                    <a:pt x="454" y="340"/>
                    <a:pt x="514" y="272"/>
                  </a:cubicBezTo>
                  <a:cubicBezTo>
                    <a:pt x="574" y="204"/>
                    <a:pt x="606" y="204"/>
                    <a:pt x="651" y="181"/>
                  </a:cubicBezTo>
                  <a:cubicBezTo>
                    <a:pt x="696" y="158"/>
                    <a:pt x="734" y="143"/>
                    <a:pt x="787" y="136"/>
                  </a:cubicBezTo>
                  <a:cubicBezTo>
                    <a:pt x="840" y="129"/>
                    <a:pt x="923" y="129"/>
                    <a:pt x="968" y="136"/>
                  </a:cubicBezTo>
                  <a:cubicBezTo>
                    <a:pt x="1013" y="143"/>
                    <a:pt x="1029" y="158"/>
                    <a:pt x="1059" y="181"/>
                  </a:cubicBezTo>
                  <a:cubicBezTo>
                    <a:pt x="1089" y="204"/>
                    <a:pt x="1126" y="227"/>
                    <a:pt x="1149" y="272"/>
                  </a:cubicBezTo>
                  <a:cubicBezTo>
                    <a:pt x="1172" y="317"/>
                    <a:pt x="1202" y="370"/>
                    <a:pt x="1195" y="453"/>
                  </a:cubicBezTo>
                  <a:cubicBezTo>
                    <a:pt x="1188" y="536"/>
                    <a:pt x="1172" y="665"/>
                    <a:pt x="1104" y="771"/>
                  </a:cubicBezTo>
                  <a:cubicBezTo>
                    <a:pt x="1036" y="877"/>
                    <a:pt x="900" y="990"/>
                    <a:pt x="787" y="1088"/>
                  </a:cubicBezTo>
                  <a:cubicBezTo>
                    <a:pt x="674" y="1186"/>
                    <a:pt x="477" y="1322"/>
                    <a:pt x="424" y="1360"/>
                  </a:cubicBezTo>
                  <a:cubicBezTo>
                    <a:pt x="371" y="1398"/>
                    <a:pt x="439" y="1315"/>
                    <a:pt x="469" y="1315"/>
                  </a:cubicBezTo>
                  <a:cubicBezTo>
                    <a:pt x="499" y="1315"/>
                    <a:pt x="514" y="1352"/>
                    <a:pt x="605" y="1360"/>
                  </a:cubicBezTo>
                  <a:cubicBezTo>
                    <a:pt x="696" y="1368"/>
                    <a:pt x="900" y="1360"/>
                    <a:pt x="1013" y="1360"/>
                  </a:cubicBezTo>
                  <a:cubicBezTo>
                    <a:pt x="1126" y="1360"/>
                    <a:pt x="1195" y="1368"/>
                    <a:pt x="1286" y="1360"/>
                  </a:cubicBezTo>
                  <a:cubicBezTo>
                    <a:pt x="1377" y="1352"/>
                    <a:pt x="1483" y="1322"/>
                    <a:pt x="1558" y="1315"/>
                  </a:cubicBezTo>
                  <a:cubicBezTo>
                    <a:pt x="1633" y="1308"/>
                    <a:pt x="1709" y="1322"/>
                    <a:pt x="1739" y="1315"/>
                  </a:cubicBezTo>
                  <a:cubicBezTo>
                    <a:pt x="1769" y="1308"/>
                    <a:pt x="1739" y="1270"/>
                    <a:pt x="1739" y="1270"/>
                  </a:cubicBezTo>
                  <a:cubicBezTo>
                    <a:pt x="1739" y="1270"/>
                    <a:pt x="1679" y="1315"/>
                    <a:pt x="1739" y="1315"/>
                  </a:cubicBezTo>
                  <a:cubicBezTo>
                    <a:pt x="1799" y="1315"/>
                    <a:pt x="2049" y="1277"/>
                    <a:pt x="2102" y="1270"/>
                  </a:cubicBezTo>
                  <a:cubicBezTo>
                    <a:pt x="2155" y="1263"/>
                    <a:pt x="2087" y="1323"/>
                    <a:pt x="2057" y="1270"/>
                  </a:cubicBezTo>
                  <a:cubicBezTo>
                    <a:pt x="2027" y="1217"/>
                    <a:pt x="1944" y="1058"/>
                    <a:pt x="1921" y="952"/>
                  </a:cubicBezTo>
                  <a:cubicBezTo>
                    <a:pt x="1898" y="846"/>
                    <a:pt x="1898" y="733"/>
                    <a:pt x="1921" y="635"/>
                  </a:cubicBezTo>
                  <a:cubicBezTo>
                    <a:pt x="1944" y="537"/>
                    <a:pt x="2034" y="400"/>
                    <a:pt x="2057" y="362"/>
                  </a:cubicBezTo>
                  <a:cubicBezTo>
                    <a:pt x="2080" y="324"/>
                    <a:pt x="2072" y="415"/>
                    <a:pt x="2057" y="408"/>
                  </a:cubicBezTo>
                  <a:cubicBezTo>
                    <a:pt x="2042" y="401"/>
                    <a:pt x="2026" y="347"/>
                    <a:pt x="1966" y="317"/>
                  </a:cubicBezTo>
                  <a:cubicBezTo>
                    <a:pt x="1906" y="287"/>
                    <a:pt x="1807" y="264"/>
                    <a:pt x="1694" y="226"/>
                  </a:cubicBezTo>
                  <a:cubicBezTo>
                    <a:pt x="1581" y="188"/>
                    <a:pt x="1414" y="120"/>
                    <a:pt x="1286" y="90"/>
                  </a:cubicBezTo>
                  <a:cubicBezTo>
                    <a:pt x="1158" y="60"/>
                    <a:pt x="1014" y="52"/>
                    <a:pt x="923" y="45"/>
                  </a:cubicBezTo>
                  <a:cubicBezTo>
                    <a:pt x="832" y="38"/>
                    <a:pt x="809" y="45"/>
                    <a:pt x="741" y="45"/>
                  </a:cubicBezTo>
                  <a:cubicBezTo>
                    <a:pt x="673" y="45"/>
                    <a:pt x="559" y="45"/>
                    <a:pt x="514" y="45"/>
                  </a:cubicBezTo>
                  <a:cubicBezTo>
                    <a:pt x="469" y="45"/>
                    <a:pt x="492" y="0"/>
                    <a:pt x="469" y="45"/>
                  </a:cubicBezTo>
                  <a:close/>
                </a:path>
              </a:pathLst>
            </a:custGeom>
            <a:gradFill rotWithShape="0">
              <a:gsLst>
                <a:gs pos="0">
                  <a:srgbClr val="fbb1f4">
                    <a:alpha val="59215"/>
                  </a:srgbClr>
                </a:gs>
                <a:gs pos="100000">
                  <a:srgbClr val="f00176"/>
                </a:gs>
              </a:gsLst>
              <a:lin ang="5400000"/>
            </a:gra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" name="Shape 166"/>
            <p:cNvSpPr/>
            <p:nvPr/>
          </p:nvSpPr>
          <p:spPr>
            <a:xfrm>
              <a:off x="4279320" y="717480"/>
              <a:ext cx="1844280" cy="1793520"/>
            </a:xfrm>
            <a:custGeom>
              <a:avLst/>
              <a:gdLst/>
              <a:ahLst/>
              <a:rect l="l" t="t" r="r" b="b"/>
              <a:pathLst>
                <a:path w="982" h="953">
                  <a:moveTo>
                    <a:pt x="136" y="15"/>
                  </a:moveTo>
                  <a:cubicBezTo>
                    <a:pt x="83" y="30"/>
                    <a:pt x="68" y="129"/>
                    <a:pt x="45" y="197"/>
                  </a:cubicBezTo>
                  <a:cubicBezTo>
                    <a:pt x="22" y="265"/>
                    <a:pt x="0" y="333"/>
                    <a:pt x="0" y="424"/>
                  </a:cubicBezTo>
                  <a:cubicBezTo>
                    <a:pt x="0" y="515"/>
                    <a:pt x="15" y="658"/>
                    <a:pt x="45" y="741"/>
                  </a:cubicBezTo>
                  <a:cubicBezTo>
                    <a:pt x="75" y="824"/>
                    <a:pt x="121" y="893"/>
                    <a:pt x="181" y="923"/>
                  </a:cubicBezTo>
                  <a:cubicBezTo>
                    <a:pt x="241" y="953"/>
                    <a:pt x="287" y="923"/>
                    <a:pt x="408" y="923"/>
                  </a:cubicBezTo>
                  <a:cubicBezTo>
                    <a:pt x="529" y="923"/>
                    <a:pt x="832" y="931"/>
                    <a:pt x="907" y="923"/>
                  </a:cubicBezTo>
                  <a:cubicBezTo>
                    <a:pt x="982" y="915"/>
                    <a:pt x="899" y="945"/>
                    <a:pt x="861" y="877"/>
                  </a:cubicBezTo>
                  <a:cubicBezTo>
                    <a:pt x="823" y="809"/>
                    <a:pt x="703" y="620"/>
                    <a:pt x="680" y="514"/>
                  </a:cubicBezTo>
                  <a:cubicBezTo>
                    <a:pt x="657" y="408"/>
                    <a:pt x="710" y="317"/>
                    <a:pt x="725" y="242"/>
                  </a:cubicBezTo>
                  <a:cubicBezTo>
                    <a:pt x="740" y="167"/>
                    <a:pt x="771" y="91"/>
                    <a:pt x="771" y="61"/>
                  </a:cubicBezTo>
                  <a:cubicBezTo>
                    <a:pt x="771" y="31"/>
                    <a:pt x="755" y="54"/>
                    <a:pt x="725" y="61"/>
                  </a:cubicBezTo>
                  <a:cubicBezTo>
                    <a:pt x="695" y="68"/>
                    <a:pt x="649" y="99"/>
                    <a:pt x="589" y="106"/>
                  </a:cubicBezTo>
                  <a:cubicBezTo>
                    <a:pt x="529" y="113"/>
                    <a:pt x="437" y="121"/>
                    <a:pt x="362" y="106"/>
                  </a:cubicBezTo>
                  <a:cubicBezTo>
                    <a:pt x="287" y="91"/>
                    <a:pt x="189" y="0"/>
                    <a:pt x="136" y="15"/>
                  </a:cubicBezTo>
                  <a:close/>
                </a:path>
              </a:pathLst>
            </a:custGeom>
            <a:gradFill rotWithShape="0">
              <a:gsLst>
                <a:gs pos="0">
                  <a:srgbClr val="fd4425">
                    <a:alpha val="59215"/>
                  </a:srgbClr>
                </a:gs>
                <a:gs pos="100000">
                  <a:srgbClr val="f002c2"/>
                </a:gs>
              </a:gsLst>
              <a:lin ang="5400000"/>
            </a:gra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" name="Shape 167"/>
            <p:cNvSpPr/>
            <p:nvPr/>
          </p:nvSpPr>
          <p:spPr>
            <a:xfrm>
              <a:off x="5500440" y="632880"/>
              <a:ext cx="3578040" cy="2431440"/>
            </a:xfrm>
            <a:custGeom>
              <a:avLst/>
              <a:gdLst/>
              <a:ahLst/>
              <a:rect l="l" t="t" r="r" b="b"/>
              <a:pathLst>
                <a:path w="1905" h="1292">
                  <a:moveTo>
                    <a:pt x="121" y="106"/>
                  </a:moveTo>
                  <a:cubicBezTo>
                    <a:pt x="159" y="60"/>
                    <a:pt x="242" y="75"/>
                    <a:pt x="302" y="60"/>
                  </a:cubicBezTo>
                  <a:cubicBezTo>
                    <a:pt x="362" y="45"/>
                    <a:pt x="446" y="22"/>
                    <a:pt x="484" y="15"/>
                  </a:cubicBezTo>
                  <a:cubicBezTo>
                    <a:pt x="522" y="8"/>
                    <a:pt x="514" y="15"/>
                    <a:pt x="529" y="15"/>
                  </a:cubicBezTo>
                  <a:cubicBezTo>
                    <a:pt x="544" y="15"/>
                    <a:pt x="551" y="0"/>
                    <a:pt x="574" y="15"/>
                  </a:cubicBezTo>
                  <a:cubicBezTo>
                    <a:pt x="597" y="30"/>
                    <a:pt x="635" y="83"/>
                    <a:pt x="665" y="106"/>
                  </a:cubicBezTo>
                  <a:cubicBezTo>
                    <a:pt x="695" y="129"/>
                    <a:pt x="718" y="136"/>
                    <a:pt x="756" y="151"/>
                  </a:cubicBezTo>
                  <a:cubicBezTo>
                    <a:pt x="794" y="166"/>
                    <a:pt x="847" y="182"/>
                    <a:pt x="892" y="197"/>
                  </a:cubicBezTo>
                  <a:cubicBezTo>
                    <a:pt x="937" y="212"/>
                    <a:pt x="983" y="197"/>
                    <a:pt x="1028" y="242"/>
                  </a:cubicBezTo>
                  <a:cubicBezTo>
                    <a:pt x="1073" y="287"/>
                    <a:pt x="1119" y="386"/>
                    <a:pt x="1164" y="469"/>
                  </a:cubicBezTo>
                  <a:cubicBezTo>
                    <a:pt x="1209" y="552"/>
                    <a:pt x="1255" y="673"/>
                    <a:pt x="1300" y="741"/>
                  </a:cubicBezTo>
                  <a:cubicBezTo>
                    <a:pt x="1345" y="809"/>
                    <a:pt x="1360" y="832"/>
                    <a:pt x="1436" y="877"/>
                  </a:cubicBezTo>
                  <a:cubicBezTo>
                    <a:pt x="1512" y="922"/>
                    <a:pt x="1694" y="983"/>
                    <a:pt x="1754" y="1013"/>
                  </a:cubicBezTo>
                  <a:cubicBezTo>
                    <a:pt x="1814" y="1043"/>
                    <a:pt x="1776" y="1028"/>
                    <a:pt x="1799" y="1058"/>
                  </a:cubicBezTo>
                  <a:cubicBezTo>
                    <a:pt x="1822" y="1088"/>
                    <a:pt x="1875" y="1164"/>
                    <a:pt x="1890" y="1194"/>
                  </a:cubicBezTo>
                  <a:cubicBezTo>
                    <a:pt x="1905" y="1224"/>
                    <a:pt x="1898" y="1225"/>
                    <a:pt x="1890" y="1240"/>
                  </a:cubicBezTo>
                  <a:cubicBezTo>
                    <a:pt x="1882" y="1255"/>
                    <a:pt x="1867" y="1278"/>
                    <a:pt x="1844" y="1285"/>
                  </a:cubicBezTo>
                  <a:cubicBezTo>
                    <a:pt x="1821" y="1292"/>
                    <a:pt x="1784" y="1292"/>
                    <a:pt x="1754" y="1285"/>
                  </a:cubicBezTo>
                  <a:cubicBezTo>
                    <a:pt x="1724" y="1278"/>
                    <a:pt x="1739" y="1270"/>
                    <a:pt x="1663" y="1240"/>
                  </a:cubicBezTo>
                  <a:cubicBezTo>
                    <a:pt x="1587" y="1210"/>
                    <a:pt x="1406" y="1142"/>
                    <a:pt x="1300" y="1104"/>
                  </a:cubicBezTo>
                  <a:cubicBezTo>
                    <a:pt x="1194" y="1066"/>
                    <a:pt x="1096" y="1036"/>
                    <a:pt x="1028" y="1013"/>
                  </a:cubicBezTo>
                  <a:cubicBezTo>
                    <a:pt x="960" y="990"/>
                    <a:pt x="945" y="983"/>
                    <a:pt x="892" y="968"/>
                  </a:cubicBezTo>
                  <a:cubicBezTo>
                    <a:pt x="839" y="953"/>
                    <a:pt x="816" y="922"/>
                    <a:pt x="710" y="922"/>
                  </a:cubicBezTo>
                  <a:cubicBezTo>
                    <a:pt x="604" y="922"/>
                    <a:pt x="370" y="1028"/>
                    <a:pt x="257" y="968"/>
                  </a:cubicBezTo>
                  <a:cubicBezTo>
                    <a:pt x="144" y="908"/>
                    <a:pt x="60" y="665"/>
                    <a:pt x="30" y="559"/>
                  </a:cubicBezTo>
                  <a:cubicBezTo>
                    <a:pt x="0" y="453"/>
                    <a:pt x="60" y="408"/>
                    <a:pt x="75" y="333"/>
                  </a:cubicBezTo>
                  <a:cubicBezTo>
                    <a:pt x="90" y="258"/>
                    <a:pt x="83" y="152"/>
                    <a:pt x="121" y="106"/>
                  </a:cubicBezTo>
                  <a:close/>
                </a:path>
              </a:pathLst>
            </a:custGeom>
            <a:solidFill>
              <a:srgbClr val="cc3300">
                <a:alpha val="60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" name="Shape 168"/>
            <p:cNvSpPr/>
            <p:nvPr/>
          </p:nvSpPr>
          <p:spPr>
            <a:xfrm>
              <a:off x="785160" y="305280"/>
              <a:ext cx="2129760" cy="2021400"/>
            </a:xfrm>
            <a:custGeom>
              <a:avLst/>
              <a:gdLst/>
              <a:ahLst/>
              <a:rect l="l" t="t" r="r" b="b"/>
              <a:pathLst>
                <a:path w="1134" h="1074">
                  <a:moveTo>
                    <a:pt x="0" y="915"/>
                  </a:moveTo>
                  <a:cubicBezTo>
                    <a:pt x="45" y="820"/>
                    <a:pt x="91" y="726"/>
                    <a:pt x="136" y="643"/>
                  </a:cubicBezTo>
                  <a:cubicBezTo>
                    <a:pt x="181" y="560"/>
                    <a:pt x="227" y="492"/>
                    <a:pt x="272" y="416"/>
                  </a:cubicBezTo>
                  <a:cubicBezTo>
                    <a:pt x="317" y="340"/>
                    <a:pt x="363" y="249"/>
                    <a:pt x="408" y="189"/>
                  </a:cubicBezTo>
                  <a:cubicBezTo>
                    <a:pt x="453" y="129"/>
                    <a:pt x="484" y="83"/>
                    <a:pt x="544" y="53"/>
                  </a:cubicBezTo>
                  <a:cubicBezTo>
                    <a:pt x="604" y="23"/>
                    <a:pt x="711" y="16"/>
                    <a:pt x="771" y="8"/>
                  </a:cubicBezTo>
                  <a:cubicBezTo>
                    <a:pt x="831" y="0"/>
                    <a:pt x="869" y="1"/>
                    <a:pt x="907" y="8"/>
                  </a:cubicBezTo>
                  <a:cubicBezTo>
                    <a:pt x="945" y="15"/>
                    <a:pt x="968" y="30"/>
                    <a:pt x="998" y="53"/>
                  </a:cubicBezTo>
                  <a:cubicBezTo>
                    <a:pt x="1028" y="76"/>
                    <a:pt x="1073" y="121"/>
                    <a:pt x="1088" y="144"/>
                  </a:cubicBezTo>
                  <a:cubicBezTo>
                    <a:pt x="1103" y="167"/>
                    <a:pt x="1111" y="174"/>
                    <a:pt x="1088" y="189"/>
                  </a:cubicBezTo>
                  <a:cubicBezTo>
                    <a:pt x="1065" y="204"/>
                    <a:pt x="1012" y="204"/>
                    <a:pt x="952" y="234"/>
                  </a:cubicBezTo>
                  <a:cubicBezTo>
                    <a:pt x="892" y="264"/>
                    <a:pt x="801" y="318"/>
                    <a:pt x="726" y="371"/>
                  </a:cubicBezTo>
                  <a:cubicBezTo>
                    <a:pt x="651" y="424"/>
                    <a:pt x="559" y="477"/>
                    <a:pt x="499" y="552"/>
                  </a:cubicBezTo>
                  <a:cubicBezTo>
                    <a:pt x="439" y="627"/>
                    <a:pt x="371" y="748"/>
                    <a:pt x="363" y="824"/>
                  </a:cubicBezTo>
                  <a:cubicBezTo>
                    <a:pt x="355" y="900"/>
                    <a:pt x="415" y="968"/>
                    <a:pt x="453" y="1006"/>
                  </a:cubicBezTo>
                  <a:cubicBezTo>
                    <a:pt x="491" y="1044"/>
                    <a:pt x="529" y="1074"/>
                    <a:pt x="590" y="1051"/>
                  </a:cubicBezTo>
                  <a:cubicBezTo>
                    <a:pt x="651" y="1028"/>
                    <a:pt x="748" y="937"/>
                    <a:pt x="816" y="869"/>
                  </a:cubicBezTo>
                  <a:cubicBezTo>
                    <a:pt x="884" y="801"/>
                    <a:pt x="953" y="711"/>
                    <a:pt x="998" y="643"/>
                  </a:cubicBezTo>
                  <a:cubicBezTo>
                    <a:pt x="1043" y="575"/>
                    <a:pt x="1065" y="522"/>
                    <a:pt x="1088" y="461"/>
                  </a:cubicBezTo>
                  <a:cubicBezTo>
                    <a:pt x="1111" y="400"/>
                    <a:pt x="1134" y="333"/>
                    <a:pt x="1134" y="280"/>
                  </a:cubicBezTo>
                  <a:cubicBezTo>
                    <a:pt x="1134" y="227"/>
                    <a:pt x="1096" y="159"/>
                    <a:pt x="1088" y="144"/>
                  </a:cubicBezTo>
                  <a:cubicBezTo>
                    <a:pt x="1080" y="129"/>
                    <a:pt x="1084" y="159"/>
                    <a:pt x="1088" y="189"/>
                  </a:cubicBezTo>
                </a:path>
              </a:pathLst>
            </a:custGeom>
            <a:noFill/>
            <a:ln cap="rnd" w="28575">
              <a:solidFill>
                <a:srgbClr val="0000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" name="Shape 169"/>
            <p:cNvSpPr/>
            <p:nvPr/>
          </p:nvSpPr>
          <p:spPr>
            <a:xfrm>
              <a:off x="786960" y="2018160"/>
              <a:ext cx="22320" cy="14760"/>
            </a:xfrm>
            <a:custGeom>
              <a:avLst/>
              <a:gdLst/>
              <a:ahLst/>
              <a:rect l="l" t="t" r="r" b="b"/>
              <a:pathLst>
                <a:path w="12" h="8">
                  <a:moveTo>
                    <a:pt x="0" y="0"/>
                  </a:moveTo>
                  <a:cubicBezTo>
                    <a:pt x="4" y="3"/>
                    <a:pt x="12" y="8"/>
                    <a:pt x="12" y="8"/>
                  </a:cubicBezTo>
                  <a:cubicBezTo>
                    <a:pt x="12" y="8"/>
                    <a:pt x="4" y="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" name="Shape 170"/>
            <p:cNvSpPr/>
            <p:nvPr/>
          </p:nvSpPr>
          <p:spPr>
            <a:xfrm>
              <a:off x="802080" y="2003040"/>
              <a:ext cx="690840" cy="48600"/>
            </a:xfrm>
            <a:custGeom>
              <a:avLst/>
              <a:gdLst/>
              <a:ahLst/>
              <a:rect l="l" t="t" r="r" b="b"/>
              <a:pathLst>
                <a:path w="368" h="26">
                  <a:moveTo>
                    <a:pt x="0" y="12"/>
                  </a:moveTo>
                  <a:cubicBezTo>
                    <a:pt x="41" y="19"/>
                    <a:pt x="84" y="11"/>
                    <a:pt x="124" y="24"/>
                  </a:cubicBezTo>
                  <a:cubicBezTo>
                    <a:pt x="193" y="23"/>
                    <a:pt x="263" y="26"/>
                    <a:pt x="332" y="20"/>
                  </a:cubicBezTo>
                  <a:cubicBezTo>
                    <a:pt x="346" y="19"/>
                    <a:pt x="368" y="0"/>
                    <a:pt x="368" y="0"/>
                  </a:cubicBezTo>
                </a:path>
              </a:pathLst>
            </a:custGeom>
            <a:noFill/>
            <a:ln cap="rnd" w="28575">
              <a:solidFill>
                <a:srgbClr val="0000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8" name="Shape 171"/>
            <p:cNvSpPr/>
            <p:nvPr/>
          </p:nvSpPr>
          <p:spPr>
            <a:xfrm>
              <a:off x="1551600" y="149040"/>
              <a:ext cx="1363320" cy="84240"/>
            </a:xfrm>
            <a:custGeom>
              <a:avLst/>
              <a:gdLst/>
              <a:ahLst/>
              <a:rect l="l" t="t" r="r" b="b"/>
              <a:pathLst>
                <a:path w="695" h="52">
                  <a:moveTo>
                    <a:pt x="0" y="7"/>
                  </a:moveTo>
                  <a:cubicBezTo>
                    <a:pt x="110" y="7"/>
                    <a:pt x="220" y="7"/>
                    <a:pt x="318" y="7"/>
                  </a:cubicBezTo>
                  <a:cubicBezTo>
                    <a:pt x="416" y="7"/>
                    <a:pt x="530" y="0"/>
                    <a:pt x="590" y="7"/>
                  </a:cubicBezTo>
                  <a:cubicBezTo>
                    <a:pt x="650" y="14"/>
                    <a:pt x="665" y="52"/>
                    <a:pt x="680" y="52"/>
                  </a:cubicBezTo>
                  <a:cubicBezTo>
                    <a:pt x="695" y="52"/>
                    <a:pt x="680" y="7"/>
                    <a:pt x="680" y="7"/>
                  </a:cubicBezTo>
                  <a:cubicBezTo>
                    <a:pt x="680" y="7"/>
                    <a:pt x="680" y="29"/>
                    <a:pt x="680" y="52"/>
                  </a:cubicBezTo>
                </a:path>
              </a:pathLst>
            </a:custGeom>
            <a:noFill/>
            <a:ln cap="rnd" w="28575">
              <a:solidFill>
                <a:srgbClr val="99009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" name="Shape 172"/>
            <p:cNvSpPr/>
            <p:nvPr/>
          </p:nvSpPr>
          <p:spPr>
            <a:xfrm>
              <a:off x="1380600" y="149040"/>
              <a:ext cx="170640" cy="1110240"/>
            </a:xfrm>
            <a:custGeom>
              <a:avLst/>
              <a:gdLst/>
              <a:ahLst/>
              <a:rect l="l" t="t" r="r" b="b"/>
              <a:pathLst>
                <a:path w="91" h="590">
                  <a:moveTo>
                    <a:pt x="91" y="0"/>
                  </a:moveTo>
                  <a:cubicBezTo>
                    <a:pt x="53" y="246"/>
                    <a:pt x="15" y="492"/>
                    <a:pt x="0" y="590"/>
                  </a:cubicBezTo>
                </a:path>
              </a:pathLst>
            </a:custGeom>
            <a:noFill/>
            <a:ln cap="rnd" w="28575">
              <a:solidFill>
                <a:srgbClr val="99009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" name="Shape 173"/>
            <p:cNvSpPr/>
            <p:nvPr/>
          </p:nvSpPr>
          <p:spPr>
            <a:xfrm>
              <a:off x="1380600" y="1259640"/>
              <a:ext cx="1192320" cy="97560"/>
            </a:xfrm>
            <a:custGeom>
              <a:avLst/>
              <a:gdLst/>
              <a:ahLst/>
              <a:rect l="l" t="t" r="r" b="b"/>
              <a:pathLst>
                <a:path w="635" h="52">
                  <a:moveTo>
                    <a:pt x="0" y="0"/>
                  </a:moveTo>
                  <a:cubicBezTo>
                    <a:pt x="106" y="19"/>
                    <a:pt x="212" y="38"/>
                    <a:pt x="318" y="45"/>
                  </a:cubicBezTo>
                  <a:cubicBezTo>
                    <a:pt x="424" y="52"/>
                    <a:pt x="582" y="45"/>
                    <a:pt x="635" y="45"/>
                  </a:cubicBezTo>
                </a:path>
              </a:pathLst>
            </a:custGeom>
            <a:noFill/>
            <a:ln cap="rnd" w="28575">
              <a:solidFill>
                <a:srgbClr val="99009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" name="Shape 174"/>
            <p:cNvSpPr/>
            <p:nvPr/>
          </p:nvSpPr>
          <p:spPr>
            <a:xfrm>
              <a:off x="2573640" y="233640"/>
              <a:ext cx="255240" cy="1110240"/>
            </a:xfrm>
            <a:custGeom>
              <a:avLst/>
              <a:gdLst/>
              <a:ahLst/>
              <a:rect l="l" t="t" r="r" b="b"/>
              <a:pathLst>
                <a:path w="136" h="590">
                  <a:moveTo>
                    <a:pt x="0" y="590"/>
                  </a:moveTo>
                  <a:cubicBezTo>
                    <a:pt x="34" y="457"/>
                    <a:pt x="68" y="325"/>
                    <a:pt x="91" y="227"/>
                  </a:cubicBezTo>
                  <a:cubicBezTo>
                    <a:pt x="114" y="129"/>
                    <a:pt x="125" y="64"/>
                    <a:pt x="136" y="0"/>
                  </a:cubicBezTo>
                </a:path>
              </a:pathLst>
            </a:custGeom>
            <a:noFill/>
            <a:ln cap="rnd" w="28575">
              <a:solidFill>
                <a:srgbClr val="99009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" name="Shape 175"/>
            <p:cNvSpPr/>
            <p:nvPr/>
          </p:nvSpPr>
          <p:spPr>
            <a:xfrm>
              <a:off x="2611080" y="218880"/>
              <a:ext cx="1942200" cy="1281600"/>
            </a:xfrm>
            <a:custGeom>
              <a:avLst/>
              <a:gdLst/>
              <a:ahLst/>
              <a:rect l="l" t="t" r="r" b="b"/>
              <a:pathLst>
                <a:path w="1034" h="681">
                  <a:moveTo>
                    <a:pt x="162" y="8"/>
                  </a:moveTo>
                  <a:cubicBezTo>
                    <a:pt x="162" y="4"/>
                    <a:pt x="162" y="0"/>
                    <a:pt x="207" y="8"/>
                  </a:cubicBezTo>
                  <a:cubicBezTo>
                    <a:pt x="252" y="16"/>
                    <a:pt x="358" y="31"/>
                    <a:pt x="434" y="54"/>
                  </a:cubicBezTo>
                  <a:cubicBezTo>
                    <a:pt x="510" y="77"/>
                    <a:pt x="578" y="114"/>
                    <a:pt x="661" y="144"/>
                  </a:cubicBezTo>
                  <a:cubicBezTo>
                    <a:pt x="744" y="174"/>
                    <a:pt x="873" y="212"/>
                    <a:pt x="933" y="235"/>
                  </a:cubicBezTo>
                  <a:cubicBezTo>
                    <a:pt x="993" y="258"/>
                    <a:pt x="1014" y="273"/>
                    <a:pt x="1024" y="280"/>
                  </a:cubicBezTo>
                  <a:cubicBezTo>
                    <a:pt x="1034" y="287"/>
                    <a:pt x="1016" y="222"/>
                    <a:pt x="993" y="280"/>
                  </a:cubicBezTo>
                  <a:cubicBezTo>
                    <a:pt x="970" y="338"/>
                    <a:pt x="902" y="575"/>
                    <a:pt x="885" y="628"/>
                  </a:cubicBezTo>
                  <a:cubicBezTo>
                    <a:pt x="868" y="681"/>
                    <a:pt x="895" y="597"/>
                    <a:pt x="888" y="598"/>
                  </a:cubicBezTo>
                  <a:cubicBezTo>
                    <a:pt x="881" y="599"/>
                    <a:pt x="970" y="651"/>
                    <a:pt x="841" y="636"/>
                  </a:cubicBezTo>
                  <a:cubicBezTo>
                    <a:pt x="712" y="621"/>
                    <a:pt x="232" y="529"/>
                    <a:pt x="116" y="507"/>
                  </a:cubicBezTo>
                  <a:cubicBezTo>
                    <a:pt x="0" y="485"/>
                    <a:pt x="137" y="504"/>
                    <a:pt x="145" y="504"/>
                  </a:cubicBezTo>
                  <a:cubicBezTo>
                    <a:pt x="153" y="504"/>
                    <a:pt x="167" y="507"/>
                    <a:pt x="162" y="507"/>
                  </a:cubicBezTo>
                  <a:cubicBezTo>
                    <a:pt x="157" y="507"/>
                    <a:pt x="116" y="507"/>
                    <a:pt x="116" y="507"/>
                  </a:cubicBezTo>
                </a:path>
              </a:pathLst>
            </a:custGeom>
            <a:noFill/>
            <a:ln cap="rnd" w="28575">
              <a:solidFill>
                <a:srgbClr val="99009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" name="Shape 176"/>
            <p:cNvSpPr/>
            <p:nvPr/>
          </p:nvSpPr>
          <p:spPr>
            <a:xfrm>
              <a:off x="2716200" y="446400"/>
              <a:ext cx="226800" cy="726120"/>
            </a:xfrm>
            <a:custGeom>
              <a:avLst/>
              <a:gdLst/>
              <a:ahLst/>
              <a:rect l="l" t="t" r="r" b="b"/>
              <a:pathLst>
                <a:path w="121" h="386">
                  <a:moveTo>
                    <a:pt x="106" y="386"/>
                  </a:moveTo>
                  <a:cubicBezTo>
                    <a:pt x="113" y="325"/>
                    <a:pt x="121" y="265"/>
                    <a:pt x="106" y="205"/>
                  </a:cubicBezTo>
                  <a:cubicBezTo>
                    <a:pt x="91" y="145"/>
                    <a:pt x="30" y="46"/>
                    <a:pt x="15" y="23"/>
                  </a:cubicBezTo>
                  <a:cubicBezTo>
                    <a:pt x="0" y="0"/>
                    <a:pt x="7" y="34"/>
                    <a:pt x="15" y="69"/>
                  </a:cubicBezTo>
                </a:path>
              </a:pathLst>
            </a:custGeom>
            <a:noFill/>
            <a:ln cap="rnd" w="28575">
              <a:solidFill>
                <a:srgbClr val="99009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" name="Shape 177"/>
            <p:cNvSpPr/>
            <p:nvPr/>
          </p:nvSpPr>
          <p:spPr>
            <a:xfrm>
              <a:off x="1423800" y="1173240"/>
              <a:ext cx="3123720" cy="1465920"/>
            </a:xfrm>
            <a:custGeom>
              <a:avLst/>
              <a:gdLst/>
              <a:ahLst/>
              <a:rect l="l" t="t" r="r" b="b"/>
              <a:pathLst>
                <a:path w="1663" h="779">
                  <a:moveTo>
                    <a:pt x="1520" y="136"/>
                  </a:moveTo>
                  <a:cubicBezTo>
                    <a:pt x="1516" y="200"/>
                    <a:pt x="1516" y="266"/>
                    <a:pt x="1520" y="318"/>
                  </a:cubicBezTo>
                  <a:cubicBezTo>
                    <a:pt x="1524" y="370"/>
                    <a:pt x="1528" y="387"/>
                    <a:pt x="1545" y="449"/>
                  </a:cubicBezTo>
                  <a:cubicBezTo>
                    <a:pt x="1562" y="511"/>
                    <a:pt x="1663" y="647"/>
                    <a:pt x="1621" y="693"/>
                  </a:cubicBezTo>
                  <a:cubicBezTo>
                    <a:pt x="1579" y="739"/>
                    <a:pt x="1378" y="721"/>
                    <a:pt x="1293" y="726"/>
                  </a:cubicBezTo>
                  <a:cubicBezTo>
                    <a:pt x="1208" y="731"/>
                    <a:pt x="1179" y="719"/>
                    <a:pt x="1111" y="726"/>
                  </a:cubicBezTo>
                  <a:cubicBezTo>
                    <a:pt x="1043" y="733"/>
                    <a:pt x="976" y="763"/>
                    <a:pt x="885" y="771"/>
                  </a:cubicBezTo>
                  <a:cubicBezTo>
                    <a:pt x="794" y="779"/>
                    <a:pt x="680" y="771"/>
                    <a:pt x="567" y="771"/>
                  </a:cubicBezTo>
                  <a:cubicBezTo>
                    <a:pt x="454" y="771"/>
                    <a:pt x="295" y="771"/>
                    <a:pt x="204" y="771"/>
                  </a:cubicBezTo>
                  <a:cubicBezTo>
                    <a:pt x="113" y="771"/>
                    <a:pt x="46" y="778"/>
                    <a:pt x="23" y="771"/>
                  </a:cubicBezTo>
                  <a:cubicBezTo>
                    <a:pt x="0" y="764"/>
                    <a:pt x="8" y="771"/>
                    <a:pt x="68" y="726"/>
                  </a:cubicBezTo>
                  <a:cubicBezTo>
                    <a:pt x="128" y="681"/>
                    <a:pt x="295" y="575"/>
                    <a:pt x="386" y="499"/>
                  </a:cubicBezTo>
                  <a:cubicBezTo>
                    <a:pt x="477" y="423"/>
                    <a:pt x="544" y="355"/>
                    <a:pt x="612" y="272"/>
                  </a:cubicBezTo>
                  <a:cubicBezTo>
                    <a:pt x="680" y="189"/>
                    <a:pt x="764" y="45"/>
                    <a:pt x="794" y="0"/>
                  </a:cubicBezTo>
                </a:path>
              </a:pathLst>
            </a:custGeom>
            <a:noFill/>
            <a:ln cap="rnd" w="28575">
              <a:solidFill>
                <a:srgbClr val="99009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" name="Shape 178"/>
            <p:cNvSpPr/>
            <p:nvPr/>
          </p:nvSpPr>
          <p:spPr>
            <a:xfrm>
              <a:off x="2233440" y="2014560"/>
              <a:ext cx="2129760" cy="97560"/>
            </a:xfrm>
            <a:custGeom>
              <a:avLst/>
              <a:gdLst/>
              <a:ahLst/>
              <a:rect l="l" t="t" r="r" b="b"/>
              <a:pathLst>
                <a:path w="1134" h="52">
                  <a:moveTo>
                    <a:pt x="0" y="7"/>
                  </a:moveTo>
                  <a:cubicBezTo>
                    <a:pt x="94" y="3"/>
                    <a:pt x="189" y="0"/>
                    <a:pt x="317" y="7"/>
                  </a:cubicBezTo>
                  <a:cubicBezTo>
                    <a:pt x="445" y="14"/>
                    <a:pt x="635" y="52"/>
                    <a:pt x="771" y="52"/>
                  </a:cubicBezTo>
                  <a:cubicBezTo>
                    <a:pt x="907" y="52"/>
                    <a:pt x="1020" y="29"/>
                    <a:pt x="1134" y="7"/>
                  </a:cubicBezTo>
                </a:path>
              </a:pathLst>
            </a:custGeom>
            <a:noFill/>
            <a:ln cap="rnd" w="28575">
              <a:solidFill>
                <a:srgbClr val="99009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76" name="Shape 179"/>
            <p:cNvCxnSpPr/>
            <p:nvPr/>
          </p:nvCxnSpPr>
          <p:spPr>
            <a:xfrm flipV="1">
              <a:off x="1551600" y="320040"/>
              <a:ext cx="853200" cy="34128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177" name="Shape 180"/>
            <p:cNvCxnSpPr/>
            <p:nvPr/>
          </p:nvCxnSpPr>
          <p:spPr>
            <a:xfrm flipV="1">
              <a:off x="1380600" y="405000"/>
              <a:ext cx="1279440" cy="51228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178" name="Shape 181"/>
            <p:cNvCxnSpPr/>
            <p:nvPr/>
          </p:nvCxnSpPr>
          <p:spPr>
            <a:xfrm flipV="1">
              <a:off x="1296000" y="576360"/>
              <a:ext cx="1533240" cy="59688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179" name="Shape 182"/>
            <p:cNvCxnSpPr/>
            <p:nvPr/>
          </p:nvCxnSpPr>
          <p:spPr>
            <a:xfrm flipV="1">
              <a:off x="1040400" y="1172880"/>
              <a:ext cx="853200" cy="34092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180" name="Shape 183"/>
            <p:cNvCxnSpPr/>
            <p:nvPr/>
          </p:nvCxnSpPr>
          <p:spPr>
            <a:xfrm flipV="1">
              <a:off x="869760" y="1600200"/>
              <a:ext cx="682200" cy="25632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181" name="Shape 184"/>
            <p:cNvCxnSpPr/>
            <p:nvPr/>
          </p:nvCxnSpPr>
          <p:spPr>
            <a:xfrm flipV="1">
              <a:off x="1125000" y="1940760"/>
              <a:ext cx="342360" cy="8712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182" name="Shape 185"/>
            <p:cNvCxnSpPr/>
            <p:nvPr/>
          </p:nvCxnSpPr>
          <p:spPr>
            <a:xfrm>
              <a:off x="2659680" y="745560"/>
              <a:ext cx="255960" cy="34308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183" name="Shape 186"/>
            <p:cNvCxnSpPr/>
            <p:nvPr/>
          </p:nvCxnSpPr>
          <p:spPr>
            <a:xfrm>
              <a:off x="2489040" y="832320"/>
              <a:ext cx="340200" cy="42768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184" name="Shape 187"/>
            <p:cNvCxnSpPr/>
            <p:nvPr/>
          </p:nvCxnSpPr>
          <p:spPr>
            <a:xfrm>
              <a:off x="2318040" y="916920"/>
              <a:ext cx="426600" cy="51228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185" name="Shape 188"/>
            <p:cNvCxnSpPr/>
            <p:nvPr/>
          </p:nvCxnSpPr>
          <p:spPr>
            <a:xfrm>
              <a:off x="2148840" y="1003320"/>
              <a:ext cx="511200" cy="59724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186" name="Shape 189"/>
            <p:cNvCxnSpPr/>
            <p:nvPr/>
          </p:nvCxnSpPr>
          <p:spPr>
            <a:xfrm>
              <a:off x="1977840" y="1088280"/>
              <a:ext cx="511560" cy="59688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187" name="Shape 190"/>
            <p:cNvCxnSpPr/>
            <p:nvPr/>
          </p:nvCxnSpPr>
          <p:spPr>
            <a:xfrm>
              <a:off x="1806840" y="1259640"/>
              <a:ext cx="511560" cy="59688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188" name="Shape 191"/>
            <p:cNvCxnSpPr/>
            <p:nvPr/>
          </p:nvCxnSpPr>
          <p:spPr>
            <a:xfrm>
              <a:off x="1635840" y="1428840"/>
              <a:ext cx="513360" cy="59904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189" name="Shape 192"/>
            <p:cNvCxnSpPr/>
            <p:nvPr/>
          </p:nvCxnSpPr>
          <p:spPr>
            <a:xfrm>
              <a:off x="1551600" y="1684800"/>
              <a:ext cx="426600" cy="51444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190" name="Shape 193"/>
            <p:cNvCxnSpPr/>
            <p:nvPr/>
          </p:nvCxnSpPr>
          <p:spPr>
            <a:xfrm>
              <a:off x="1467000" y="1940760"/>
              <a:ext cx="255960" cy="34308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191" name="Shape 194"/>
            <p:cNvCxnSpPr/>
            <p:nvPr/>
          </p:nvCxnSpPr>
          <p:spPr>
            <a:xfrm>
              <a:off x="1635840" y="149040"/>
              <a:ext cx="360" cy="111096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192" name="Shape 195"/>
            <p:cNvCxnSpPr/>
            <p:nvPr/>
          </p:nvCxnSpPr>
          <p:spPr>
            <a:xfrm>
              <a:off x="1806840" y="149040"/>
              <a:ext cx="360" cy="119556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193" name="Shape 196"/>
            <p:cNvCxnSpPr/>
            <p:nvPr/>
          </p:nvCxnSpPr>
          <p:spPr>
            <a:xfrm>
              <a:off x="1977840" y="149040"/>
              <a:ext cx="360" cy="119556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194" name="Shape 197"/>
            <p:cNvCxnSpPr/>
            <p:nvPr/>
          </p:nvCxnSpPr>
          <p:spPr>
            <a:xfrm>
              <a:off x="2148840" y="149040"/>
              <a:ext cx="360" cy="119556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195" name="Shape 198"/>
            <p:cNvCxnSpPr/>
            <p:nvPr/>
          </p:nvCxnSpPr>
          <p:spPr>
            <a:xfrm>
              <a:off x="2318040" y="149040"/>
              <a:ext cx="360" cy="119556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196" name="Shape 199"/>
            <p:cNvCxnSpPr/>
            <p:nvPr/>
          </p:nvCxnSpPr>
          <p:spPr>
            <a:xfrm>
              <a:off x="2489040" y="149040"/>
              <a:ext cx="360" cy="119556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197" name="Shape 200"/>
            <p:cNvCxnSpPr/>
            <p:nvPr/>
          </p:nvCxnSpPr>
          <p:spPr>
            <a:xfrm>
              <a:off x="2659680" y="149040"/>
              <a:ext cx="360" cy="85464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198" name="Shape 201"/>
            <p:cNvCxnSpPr/>
            <p:nvPr/>
          </p:nvCxnSpPr>
          <p:spPr>
            <a:xfrm flipV="1">
              <a:off x="2828880" y="320040"/>
              <a:ext cx="426600" cy="256680"/>
            </a:xfrm>
            <a:prstGeom prst="straightConnector1">
              <a:avLst/>
            </a:prstGeom>
            <a:ln cap="rnd" w="19050">
              <a:solidFill>
                <a:srgbClr val="990099"/>
              </a:solidFill>
              <a:miter/>
            </a:ln>
          </p:spPr>
        </p:cxnSp>
        <p:cxnSp>
          <p:nvCxnSpPr>
            <p:cNvPr id="199" name="Shape 202"/>
            <p:cNvCxnSpPr/>
            <p:nvPr/>
          </p:nvCxnSpPr>
          <p:spPr>
            <a:xfrm flipV="1">
              <a:off x="2915280" y="405000"/>
              <a:ext cx="682200" cy="427680"/>
            </a:xfrm>
            <a:prstGeom prst="straightConnector1">
              <a:avLst/>
            </a:prstGeom>
            <a:ln cap="rnd" w="19050">
              <a:solidFill>
                <a:srgbClr val="990099"/>
              </a:solidFill>
              <a:miter/>
            </a:ln>
          </p:spPr>
        </p:cxnSp>
        <p:cxnSp>
          <p:nvCxnSpPr>
            <p:cNvPr id="200" name="Shape 203"/>
            <p:cNvCxnSpPr/>
            <p:nvPr/>
          </p:nvCxnSpPr>
          <p:spPr>
            <a:xfrm flipV="1">
              <a:off x="2915280" y="489600"/>
              <a:ext cx="1022400" cy="683640"/>
            </a:xfrm>
            <a:prstGeom prst="straightConnector1">
              <a:avLst/>
            </a:prstGeom>
            <a:ln cap="rnd" w="19050">
              <a:solidFill>
                <a:srgbClr val="990099"/>
              </a:solidFill>
              <a:miter/>
            </a:ln>
          </p:spPr>
        </p:cxnSp>
        <p:cxnSp>
          <p:nvCxnSpPr>
            <p:cNvPr id="201" name="Shape 204"/>
            <p:cNvCxnSpPr/>
            <p:nvPr/>
          </p:nvCxnSpPr>
          <p:spPr>
            <a:xfrm flipV="1">
              <a:off x="3255120" y="660960"/>
              <a:ext cx="937800" cy="599040"/>
            </a:xfrm>
            <a:prstGeom prst="straightConnector1">
              <a:avLst/>
            </a:prstGeom>
            <a:ln cap="rnd" w="19050">
              <a:solidFill>
                <a:srgbClr val="990099"/>
              </a:solidFill>
              <a:miter/>
            </a:ln>
          </p:spPr>
        </p:cxnSp>
        <p:cxnSp>
          <p:nvCxnSpPr>
            <p:cNvPr id="202" name="Shape 205"/>
            <p:cNvCxnSpPr/>
            <p:nvPr/>
          </p:nvCxnSpPr>
          <p:spPr>
            <a:xfrm flipV="1">
              <a:off x="3681720" y="832320"/>
              <a:ext cx="766800" cy="512280"/>
            </a:xfrm>
            <a:prstGeom prst="straightConnector1">
              <a:avLst/>
            </a:prstGeom>
            <a:ln cap="rnd" w="19050">
              <a:solidFill>
                <a:srgbClr val="990099"/>
              </a:solidFill>
              <a:miter/>
            </a:ln>
          </p:spPr>
        </p:cxnSp>
        <p:cxnSp>
          <p:nvCxnSpPr>
            <p:cNvPr id="203" name="Shape 206"/>
            <p:cNvCxnSpPr/>
            <p:nvPr/>
          </p:nvCxnSpPr>
          <p:spPr>
            <a:xfrm flipV="1">
              <a:off x="4021560" y="1259640"/>
              <a:ext cx="257760" cy="169560"/>
            </a:xfrm>
            <a:prstGeom prst="straightConnector1">
              <a:avLst/>
            </a:prstGeom>
            <a:ln cap="rnd" w="19050">
              <a:solidFill>
                <a:srgbClr val="990099"/>
              </a:solidFill>
              <a:miter/>
            </a:ln>
          </p:spPr>
        </p:cxnSp>
        <p:cxnSp>
          <p:nvCxnSpPr>
            <p:cNvPr id="204" name="Shape 207"/>
            <p:cNvCxnSpPr/>
            <p:nvPr/>
          </p:nvCxnSpPr>
          <p:spPr>
            <a:xfrm>
              <a:off x="2573280" y="1684800"/>
              <a:ext cx="171360" cy="34308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205" name="Shape 208"/>
            <p:cNvCxnSpPr/>
            <p:nvPr/>
          </p:nvCxnSpPr>
          <p:spPr>
            <a:xfrm>
              <a:off x="2744280" y="1428840"/>
              <a:ext cx="255960" cy="59904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206" name="Shape 209"/>
            <p:cNvCxnSpPr/>
            <p:nvPr/>
          </p:nvCxnSpPr>
          <p:spPr>
            <a:xfrm>
              <a:off x="2915280" y="1172880"/>
              <a:ext cx="340200" cy="93960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207" name="Shape 210"/>
            <p:cNvCxnSpPr/>
            <p:nvPr/>
          </p:nvCxnSpPr>
          <p:spPr>
            <a:xfrm>
              <a:off x="3255120" y="1259640"/>
              <a:ext cx="255960" cy="85284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208" name="Shape 211"/>
            <p:cNvCxnSpPr/>
            <p:nvPr/>
          </p:nvCxnSpPr>
          <p:spPr>
            <a:xfrm>
              <a:off x="3510720" y="1344240"/>
              <a:ext cx="255960" cy="76824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209" name="Shape 212"/>
            <p:cNvCxnSpPr/>
            <p:nvPr/>
          </p:nvCxnSpPr>
          <p:spPr>
            <a:xfrm>
              <a:off x="3766320" y="1344240"/>
              <a:ext cx="255600" cy="76824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210" name="Shape 214"/>
            <p:cNvCxnSpPr/>
            <p:nvPr/>
          </p:nvCxnSpPr>
          <p:spPr>
            <a:xfrm flipV="1">
              <a:off x="1977840" y="2112120"/>
              <a:ext cx="2386080" cy="8712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211" name="Shape 215"/>
            <p:cNvCxnSpPr/>
            <p:nvPr/>
          </p:nvCxnSpPr>
          <p:spPr>
            <a:xfrm flipV="1">
              <a:off x="1722600" y="2283480"/>
              <a:ext cx="2725920" cy="8496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212" name="Shape 216"/>
            <p:cNvCxnSpPr/>
            <p:nvPr/>
          </p:nvCxnSpPr>
          <p:spPr>
            <a:xfrm flipV="1">
              <a:off x="1635840" y="2454840"/>
              <a:ext cx="2812680" cy="8496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sp>
          <p:nvSpPr>
            <p:cNvPr id="213" name="Shape 217"/>
            <p:cNvSpPr/>
            <p:nvPr/>
          </p:nvSpPr>
          <p:spPr>
            <a:xfrm>
              <a:off x="4236120" y="1158120"/>
              <a:ext cx="1491120" cy="385560"/>
            </a:xfrm>
            <a:custGeom>
              <a:avLst/>
              <a:gdLst/>
              <a:ahLst/>
              <a:rect l="l" t="t" r="r" b="b"/>
              <a:pathLst>
                <a:path w="794" h="205">
                  <a:moveTo>
                    <a:pt x="23" y="54"/>
                  </a:moveTo>
                  <a:cubicBezTo>
                    <a:pt x="0" y="39"/>
                    <a:pt x="8" y="16"/>
                    <a:pt x="23" y="8"/>
                  </a:cubicBezTo>
                  <a:cubicBezTo>
                    <a:pt x="38" y="0"/>
                    <a:pt x="53" y="8"/>
                    <a:pt x="113" y="8"/>
                  </a:cubicBezTo>
                  <a:cubicBezTo>
                    <a:pt x="173" y="8"/>
                    <a:pt x="317" y="8"/>
                    <a:pt x="385" y="8"/>
                  </a:cubicBezTo>
                  <a:cubicBezTo>
                    <a:pt x="453" y="8"/>
                    <a:pt x="477" y="8"/>
                    <a:pt x="522" y="8"/>
                  </a:cubicBezTo>
                  <a:cubicBezTo>
                    <a:pt x="567" y="8"/>
                    <a:pt x="620" y="0"/>
                    <a:pt x="658" y="8"/>
                  </a:cubicBezTo>
                  <a:cubicBezTo>
                    <a:pt x="696" y="16"/>
                    <a:pt x="725" y="39"/>
                    <a:pt x="748" y="54"/>
                  </a:cubicBezTo>
                  <a:cubicBezTo>
                    <a:pt x="771" y="69"/>
                    <a:pt x="794" y="76"/>
                    <a:pt x="794" y="99"/>
                  </a:cubicBezTo>
                  <a:cubicBezTo>
                    <a:pt x="794" y="122"/>
                    <a:pt x="763" y="175"/>
                    <a:pt x="748" y="190"/>
                  </a:cubicBezTo>
                  <a:cubicBezTo>
                    <a:pt x="733" y="205"/>
                    <a:pt x="733" y="190"/>
                    <a:pt x="703" y="190"/>
                  </a:cubicBezTo>
                  <a:cubicBezTo>
                    <a:pt x="673" y="190"/>
                    <a:pt x="620" y="198"/>
                    <a:pt x="567" y="190"/>
                  </a:cubicBezTo>
                  <a:cubicBezTo>
                    <a:pt x="514" y="182"/>
                    <a:pt x="453" y="159"/>
                    <a:pt x="385" y="144"/>
                  </a:cubicBezTo>
                  <a:cubicBezTo>
                    <a:pt x="317" y="129"/>
                    <a:pt x="219" y="114"/>
                    <a:pt x="159" y="99"/>
                  </a:cubicBezTo>
                  <a:cubicBezTo>
                    <a:pt x="99" y="84"/>
                    <a:pt x="46" y="69"/>
                    <a:pt x="23" y="54"/>
                  </a:cubicBezTo>
                  <a:close/>
                </a:path>
              </a:pathLst>
            </a:custGeom>
            <a:noFill/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" name="Shape 218"/>
            <p:cNvSpPr/>
            <p:nvPr/>
          </p:nvSpPr>
          <p:spPr>
            <a:xfrm>
              <a:off x="4534920" y="745920"/>
              <a:ext cx="1248840" cy="513360"/>
            </a:xfrm>
            <a:custGeom>
              <a:avLst/>
              <a:gdLst/>
              <a:ahLst/>
              <a:rect l="l" t="t" r="r" b="b"/>
              <a:pathLst>
                <a:path w="665" h="273">
                  <a:moveTo>
                    <a:pt x="0" y="0"/>
                  </a:moveTo>
                  <a:cubicBezTo>
                    <a:pt x="45" y="15"/>
                    <a:pt x="91" y="31"/>
                    <a:pt x="136" y="46"/>
                  </a:cubicBezTo>
                  <a:cubicBezTo>
                    <a:pt x="181" y="61"/>
                    <a:pt x="219" y="84"/>
                    <a:pt x="272" y="91"/>
                  </a:cubicBezTo>
                  <a:cubicBezTo>
                    <a:pt x="325" y="98"/>
                    <a:pt x="393" y="98"/>
                    <a:pt x="453" y="91"/>
                  </a:cubicBezTo>
                  <a:cubicBezTo>
                    <a:pt x="513" y="84"/>
                    <a:pt x="605" y="46"/>
                    <a:pt x="635" y="46"/>
                  </a:cubicBezTo>
                  <a:cubicBezTo>
                    <a:pt x="665" y="46"/>
                    <a:pt x="643" y="61"/>
                    <a:pt x="635" y="91"/>
                  </a:cubicBezTo>
                  <a:cubicBezTo>
                    <a:pt x="627" y="121"/>
                    <a:pt x="597" y="197"/>
                    <a:pt x="589" y="227"/>
                  </a:cubicBezTo>
                  <a:cubicBezTo>
                    <a:pt x="581" y="257"/>
                    <a:pt x="589" y="265"/>
                    <a:pt x="589" y="273"/>
                  </a:cubicBezTo>
                </a:path>
              </a:pathLst>
            </a:custGeom>
            <a:noFill/>
            <a:ln cap="rnd" w="28575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" name="Shape 219"/>
            <p:cNvSpPr/>
            <p:nvPr/>
          </p:nvSpPr>
          <p:spPr>
            <a:xfrm>
              <a:off x="4363920" y="745920"/>
              <a:ext cx="170640" cy="426960"/>
            </a:xfrm>
            <a:custGeom>
              <a:avLst/>
              <a:gdLst/>
              <a:ahLst/>
              <a:rect l="l" t="t" r="r" b="b"/>
              <a:pathLst>
                <a:path w="91" h="227">
                  <a:moveTo>
                    <a:pt x="91" y="0"/>
                  </a:moveTo>
                  <a:cubicBezTo>
                    <a:pt x="75" y="26"/>
                    <a:pt x="60" y="53"/>
                    <a:pt x="45" y="91"/>
                  </a:cubicBezTo>
                  <a:cubicBezTo>
                    <a:pt x="30" y="129"/>
                    <a:pt x="7" y="204"/>
                    <a:pt x="0" y="227"/>
                  </a:cubicBezTo>
                </a:path>
              </a:pathLst>
            </a:custGeom>
            <a:noFill/>
            <a:ln cap="rnd" w="28575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" name="Shape 220"/>
            <p:cNvSpPr/>
            <p:nvPr/>
          </p:nvSpPr>
          <p:spPr>
            <a:xfrm>
              <a:off x="4262400" y="1259640"/>
              <a:ext cx="1748520" cy="1258920"/>
            </a:xfrm>
            <a:custGeom>
              <a:avLst/>
              <a:gdLst/>
              <a:ahLst/>
              <a:rect l="l" t="t" r="r" b="b"/>
              <a:pathLst>
                <a:path w="931" h="669">
                  <a:moveTo>
                    <a:pt x="9" y="0"/>
                  </a:moveTo>
                  <a:cubicBezTo>
                    <a:pt x="9" y="38"/>
                    <a:pt x="6" y="76"/>
                    <a:pt x="9" y="136"/>
                  </a:cubicBezTo>
                  <a:cubicBezTo>
                    <a:pt x="12" y="196"/>
                    <a:pt x="0" y="278"/>
                    <a:pt x="26" y="359"/>
                  </a:cubicBezTo>
                  <a:cubicBezTo>
                    <a:pt x="52" y="440"/>
                    <a:pt x="93" y="577"/>
                    <a:pt x="166" y="623"/>
                  </a:cubicBezTo>
                  <a:cubicBezTo>
                    <a:pt x="239" y="669"/>
                    <a:pt x="367" y="633"/>
                    <a:pt x="462" y="635"/>
                  </a:cubicBezTo>
                  <a:cubicBezTo>
                    <a:pt x="557" y="637"/>
                    <a:pt x="658" y="635"/>
                    <a:pt x="734" y="635"/>
                  </a:cubicBezTo>
                  <a:cubicBezTo>
                    <a:pt x="810" y="635"/>
                    <a:pt x="901" y="648"/>
                    <a:pt x="916" y="635"/>
                  </a:cubicBezTo>
                  <a:cubicBezTo>
                    <a:pt x="931" y="622"/>
                    <a:pt x="860" y="615"/>
                    <a:pt x="822" y="555"/>
                  </a:cubicBezTo>
                  <a:cubicBezTo>
                    <a:pt x="784" y="495"/>
                    <a:pt x="711" y="342"/>
                    <a:pt x="689" y="272"/>
                  </a:cubicBezTo>
                  <a:cubicBezTo>
                    <a:pt x="667" y="202"/>
                    <a:pt x="689" y="159"/>
                    <a:pt x="689" y="136"/>
                  </a:cubicBezTo>
                </a:path>
              </a:pathLst>
            </a:custGeom>
            <a:noFill/>
            <a:ln cap="rnd" w="28575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" name="Shape 221"/>
            <p:cNvSpPr/>
            <p:nvPr/>
          </p:nvSpPr>
          <p:spPr>
            <a:xfrm>
              <a:off x="4279320" y="1429200"/>
              <a:ext cx="1286280" cy="125640"/>
            </a:xfrm>
            <a:custGeom>
              <a:avLst/>
              <a:gdLst/>
              <a:ahLst/>
              <a:rect l="l" t="t" r="r" b="b"/>
              <a:pathLst>
                <a:path w="685" h="67">
                  <a:moveTo>
                    <a:pt x="0" y="0"/>
                  </a:moveTo>
                  <a:cubicBezTo>
                    <a:pt x="59" y="9"/>
                    <a:pt x="243" y="47"/>
                    <a:pt x="357" y="57"/>
                  </a:cubicBezTo>
                  <a:cubicBezTo>
                    <a:pt x="471" y="67"/>
                    <a:pt x="617" y="60"/>
                    <a:pt x="685" y="61"/>
                  </a:cubicBezTo>
                </a:path>
              </a:pathLst>
            </a:custGeom>
            <a:noFill/>
            <a:ln cap="rnd" w="28575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" name="Shape 222"/>
            <p:cNvSpPr/>
            <p:nvPr/>
          </p:nvSpPr>
          <p:spPr>
            <a:xfrm>
              <a:off x="5727600" y="632880"/>
              <a:ext cx="2257560" cy="1507320"/>
            </a:xfrm>
            <a:custGeom>
              <a:avLst/>
              <a:gdLst/>
              <a:ahLst/>
              <a:rect l="l" t="t" r="r" b="b"/>
              <a:pathLst>
                <a:path w="1202" h="801">
                  <a:moveTo>
                    <a:pt x="0" y="106"/>
                  </a:moveTo>
                  <a:cubicBezTo>
                    <a:pt x="147" y="68"/>
                    <a:pt x="295" y="30"/>
                    <a:pt x="363" y="15"/>
                  </a:cubicBezTo>
                  <a:cubicBezTo>
                    <a:pt x="431" y="0"/>
                    <a:pt x="393" y="15"/>
                    <a:pt x="408" y="15"/>
                  </a:cubicBezTo>
                  <a:cubicBezTo>
                    <a:pt x="423" y="15"/>
                    <a:pt x="438" y="8"/>
                    <a:pt x="453" y="15"/>
                  </a:cubicBezTo>
                  <a:cubicBezTo>
                    <a:pt x="468" y="22"/>
                    <a:pt x="476" y="37"/>
                    <a:pt x="499" y="60"/>
                  </a:cubicBezTo>
                  <a:cubicBezTo>
                    <a:pt x="522" y="83"/>
                    <a:pt x="536" y="128"/>
                    <a:pt x="589" y="151"/>
                  </a:cubicBezTo>
                  <a:cubicBezTo>
                    <a:pt x="642" y="174"/>
                    <a:pt x="756" y="167"/>
                    <a:pt x="816" y="197"/>
                  </a:cubicBezTo>
                  <a:cubicBezTo>
                    <a:pt x="876" y="227"/>
                    <a:pt x="899" y="265"/>
                    <a:pt x="952" y="333"/>
                  </a:cubicBezTo>
                  <a:cubicBezTo>
                    <a:pt x="1005" y="401"/>
                    <a:pt x="1096" y="537"/>
                    <a:pt x="1134" y="605"/>
                  </a:cubicBezTo>
                  <a:cubicBezTo>
                    <a:pt x="1172" y="673"/>
                    <a:pt x="1202" y="711"/>
                    <a:pt x="1179" y="741"/>
                  </a:cubicBezTo>
                  <a:cubicBezTo>
                    <a:pt x="1156" y="771"/>
                    <a:pt x="1081" y="801"/>
                    <a:pt x="998" y="786"/>
                  </a:cubicBezTo>
                  <a:cubicBezTo>
                    <a:pt x="915" y="771"/>
                    <a:pt x="794" y="718"/>
                    <a:pt x="680" y="650"/>
                  </a:cubicBezTo>
                  <a:cubicBezTo>
                    <a:pt x="566" y="582"/>
                    <a:pt x="377" y="423"/>
                    <a:pt x="317" y="378"/>
                  </a:cubicBezTo>
                </a:path>
              </a:pathLst>
            </a:custGeom>
            <a:noFill/>
            <a:ln cap="rnd" w="28575">
              <a:solidFill>
                <a:srgbClr val="cc33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" name="Shape 223"/>
            <p:cNvSpPr/>
            <p:nvPr/>
          </p:nvSpPr>
          <p:spPr>
            <a:xfrm>
              <a:off x="5556600" y="832320"/>
              <a:ext cx="1263960" cy="682920"/>
            </a:xfrm>
            <a:custGeom>
              <a:avLst/>
              <a:gdLst/>
              <a:ahLst/>
              <a:rect l="l" t="t" r="r" b="b"/>
              <a:pathLst>
                <a:path w="673" h="363">
                  <a:moveTo>
                    <a:pt x="0" y="363"/>
                  </a:moveTo>
                  <a:cubicBezTo>
                    <a:pt x="102" y="347"/>
                    <a:pt x="204" y="332"/>
                    <a:pt x="272" y="317"/>
                  </a:cubicBezTo>
                  <a:cubicBezTo>
                    <a:pt x="340" y="302"/>
                    <a:pt x="348" y="317"/>
                    <a:pt x="408" y="272"/>
                  </a:cubicBezTo>
                  <a:cubicBezTo>
                    <a:pt x="468" y="227"/>
                    <a:pt x="597" y="90"/>
                    <a:pt x="635" y="45"/>
                  </a:cubicBezTo>
                  <a:cubicBezTo>
                    <a:pt x="673" y="0"/>
                    <a:pt x="635" y="0"/>
                    <a:pt x="635" y="0"/>
                  </a:cubicBezTo>
                  <a:cubicBezTo>
                    <a:pt x="635" y="0"/>
                    <a:pt x="635" y="22"/>
                    <a:pt x="635" y="45"/>
                  </a:cubicBezTo>
                </a:path>
              </a:pathLst>
            </a:custGeom>
            <a:noFill/>
            <a:ln cap="rnd" w="28575">
              <a:solidFill>
                <a:srgbClr val="cc33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0" name="Shape 224"/>
            <p:cNvSpPr/>
            <p:nvPr/>
          </p:nvSpPr>
          <p:spPr>
            <a:xfrm>
              <a:off x="5983200" y="1941120"/>
              <a:ext cx="1406520" cy="669600"/>
            </a:xfrm>
            <a:custGeom>
              <a:avLst/>
              <a:gdLst/>
              <a:ahLst/>
              <a:rect l="l" t="t" r="r" b="b"/>
              <a:pathLst>
                <a:path w="749" h="356">
                  <a:moveTo>
                    <a:pt x="0" y="273"/>
                  </a:moveTo>
                  <a:cubicBezTo>
                    <a:pt x="56" y="277"/>
                    <a:pt x="113" y="281"/>
                    <a:pt x="181" y="273"/>
                  </a:cubicBezTo>
                  <a:cubicBezTo>
                    <a:pt x="249" y="265"/>
                    <a:pt x="355" y="235"/>
                    <a:pt x="408" y="227"/>
                  </a:cubicBezTo>
                  <a:cubicBezTo>
                    <a:pt x="461" y="219"/>
                    <a:pt x="446" y="212"/>
                    <a:pt x="499" y="227"/>
                  </a:cubicBezTo>
                  <a:cubicBezTo>
                    <a:pt x="552" y="242"/>
                    <a:pt x="703" y="356"/>
                    <a:pt x="726" y="318"/>
                  </a:cubicBezTo>
                  <a:cubicBezTo>
                    <a:pt x="749" y="280"/>
                    <a:pt x="650" y="53"/>
                    <a:pt x="635" y="0"/>
                  </a:cubicBezTo>
                </a:path>
              </a:pathLst>
            </a:custGeom>
            <a:noFill/>
            <a:ln cap="rnd" w="28575">
              <a:solidFill>
                <a:srgbClr val="cc33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1" name="Shape 225"/>
            <p:cNvSpPr/>
            <p:nvPr/>
          </p:nvSpPr>
          <p:spPr>
            <a:xfrm>
              <a:off x="6636960" y="916920"/>
              <a:ext cx="1305360" cy="1023480"/>
            </a:xfrm>
            <a:custGeom>
              <a:avLst/>
              <a:gdLst/>
              <a:ahLst/>
              <a:rect l="l" t="t" r="r" b="b"/>
              <a:pathLst>
                <a:path w="695" h="544">
                  <a:moveTo>
                    <a:pt x="60" y="0"/>
                  </a:moveTo>
                  <a:cubicBezTo>
                    <a:pt x="41" y="49"/>
                    <a:pt x="22" y="98"/>
                    <a:pt x="15" y="136"/>
                  </a:cubicBezTo>
                  <a:cubicBezTo>
                    <a:pt x="8" y="174"/>
                    <a:pt x="0" y="189"/>
                    <a:pt x="15" y="227"/>
                  </a:cubicBezTo>
                  <a:cubicBezTo>
                    <a:pt x="30" y="265"/>
                    <a:pt x="60" y="325"/>
                    <a:pt x="105" y="363"/>
                  </a:cubicBezTo>
                  <a:cubicBezTo>
                    <a:pt x="150" y="401"/>
                    <a:pt x="242" y="431"/>
                    <a:pt x="287" y="454"/>
                  </a:cubicBezTo>
                  <a:cubicBezTo>
                    <a:pt x="332" y="477"/>
                    <a:pt x="310" y="484"/>
                    <a:pt x="378" y="499"/>
                  </a:cubicBezTo>
                  <a:cubicBezTo>
                    <a:pt x="446" y="514"/>
                    <a:pt x="642" y="537"/>
                    <a:pt x="695" y="544"/>
                  </a:cubicBezTo>
                </a:path>
              </a:pathLst>
            </a:custGeom>
            <a:noFill/>
            <a:ln cap="rnd" w="28575">
              <a:solidFill>
                <a:srgbClr val="cc33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222" name="Shape 226"/>
            <p:cNvCxnSpPr/>
            <p:nvPr/>
          </p:nvCxnSpPr>
          <p:spPr>
            <a:xfrm flipH="1">
              <a:off x="5727600" y="832320"/>
              <a:ext cx="169200" cy="68364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223" name="Shape 227"/>
            <p:cNvCxnSpPr/>
            <p:nvPr/>
          </p:nvCxnSpPr>
          <p:spPr>
            <a:xfrm flipH="1">
              <a:off x="5982840" y="745560"/>
              <a:ext cx="169560" cy="68364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224" name="Shape 228"/>
            <p:cNvCxnSpPr/>
            <p:nvPr/>
          </p:nvCxnSpPr>
          <p:spPr>
            <a:xfrm flipH="1">
              <a:off x="6238440" y="660960"/>
              <a:ext cx="171360" cy="68364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225" name="Shape 229"/>
            <p:cNvCxnSpPr/>
            <p:nvPr/>
          </p:nvCxnSpPr>
          <p:spPr>
            <a:xfrm flipH="1">
              <a:off x="6494040" y="660960"/>
              <a:ext cx="84600" cy="51228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226" name="Shape 230"/>
            <p:cNvCxnSpPr/>
            <p:nvPr/>
          </p:nvCxnSpPr>
          <p:spPr>
            <a:xfrm flipV="1">
              <a:off x="5556600" y="1515600"/>
              <a:ext cx="937800" cy="16956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227" name="Shape 231"/>
            <p:cNvCxnSpPr/>
            <p:nvPr/>
          </p:nvCxnSpPr>
          <p:spPr>
            <a:xfrm flipV="1">
              <a:off x="5640840" y="1684800"/>
              <a:ext cx="1024200" cy="17172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228" name="Shape 232"/>
            <p:cNvCxnSpPr/>
            <p:nvPr/>
          </p:nvCxnSpPr>
          <p:spPr>
            <a:xfrm flipV="1">
              <a:off x="5727600" y="1856160"/>
              <a:ext cx="1193040" cy="17172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229" name="Shape 234"/>
            <p:cNvCxnSpPr/>
            <p:nvPr/>
          </p:nvCxnSpPr>
          <p:spPr>
            <a:xfrm flipV="1">
              <a:off x="6238440" y="2283480"/>
              <a:ext cx="1022040" cy="17172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230" name="Shape 235"/>
            <p:cNvCxnSpPr/>
            <p:nvPr/>
          </p:nvCxnSpPr>
          <p:spPr>
            <a:xfrm>
              <a:off x="6409440" y="1259640"/>
              <a:ext cx="1362240" cy="85284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231" name="Shape 236"/>
            <p:cNvCxnSpPr/>
            <p:nvPr/>
          </p:nvCxnSpPr>
          <p:spPr>
            <a:xfrm>
              <a:off x="6578280" y="1088280"/>
              <a:ext cx="1364400" cy="85284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232" name="Shape 237"/>
            <p:cNvCxnSpPr/>
            <p:nvPr/>
          </p:nvCxnSpPr>
          <p:spPr>
            <a:xfrm>
              <a:off x="6749280" y="916920"/>
              <a:ext cx="937800" cy="59904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233" name="Shape 238"/>
            <p:cNvCxnSpPr/>
            <p:nvPr/>
          </p:nvCxnSpPr>
          <p:spPr>
            <a:xfrm flipV="1">
              <a:off x="6664680" y="1088280"/>
              <a:ext cx="682560" cy="17172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234" name="Shape 239"/>
            <p:cNvCxnSpPr/>
            <p:nvPr/>
          </p:nvCxnSpPr>
          <p:spPr>
            <a:xfrm flipV="1">
              <a:off x="6749280" y="1344240"/>
              <a:ext cx="766800" cy="17172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235" name="Shape 240"/>
            <p:cNvCxnSpPr/>
            <p:nvPr/>
          </p:nvCxnSpPr>
          <p:spPr>
            <a:xfrm flipV="1">
              <a:off x="7004880" y="1515600"/>
              <a:ext cx="682200" cy="16956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236" name="Shape 241"/>
            <p:cNvCxnSpPr/>
            <p:nvPr/>
          </p:nvCxnSpPr>
          <p:spPr>
            <a:xfrm flipV="1">
              <a:off x="7431120" y="1771560"/>
              <a:ext cx="426960" cy="8496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237" name="Shape 242"/>
            <p:cNvCxnSpPr/>
            <p:nvPr/>
          </p:nvCxnSpPr>
          <p:spPr>
            <a:xfrm flipV="1">
              <a:off x="4278960" y="1515600"/>
              <a:ext cx="595800" cy="340920"/>
            </a:xfrm>
            <a:prstGeom prst="straightConnector1">
              <a:avLst/>
            </a:prstGeom>
            <a:ln cap="rnd" w="12700">
              <a:solidFill>
                <a:srgbClr val="ff0000"/>
              </a:solidFill>
              <a:miter/>
            </a:ln>
          </p:spPr>
        </p:cxnSp>
        <p:cxnSp>
          <p:nvCxnSpPr>
            <p:cNvPr id="238" name="Shape 243"/>
            <p:cNvCxnSpPr/>
            <p:nvPr/>
          </p:nvCxnSpPr>
          <p:spPr>
            <a:xfrm flipV="1">
              <a:off x="4363560" y="1600200"/>
              <a:ext cx="853200" cy="512280"/>
            </a:xfrm>
            <a:prstGeom prst="straightConnector1">
              <a:avLst/>
            </a:prstGeom>
            <a:ln cap="rnd" w="12700">
              <a:solidFill>
                <a:srgbClr val="ff0000"/>
              </a:solidFill>
              <a:miter/>
            </a:ln>
          </p:spPr>
        </p:cxnSp>
        <p:cxnSp>
          <p:nvCxnSpPr>
            <p:cNvPr id="239" name="Shape 244"/>
            <p:cNvCxnSpPr/>
            <p:nvPr/>
          </p:nvCxnSpPr>
          <p:spPr>
            <a:xfrm flipV="1">
              <a:off x="4534560" y="1684800"/>
              <a:ext cx="1022400" cy="599040"/>
            </a:xfrm>
            <a:prstGeom prst="straightConnector1">
              <a:avLst/>
            </a:prstGeom>
            <a:ln cap="rnd" w="12700">
              <a:solidFill>
                <a:srgbClr val="ff0000"/>
              </a:solidFill>
              <a:miter/>
            </a:ln>
          </p:spPr>
        </p:cxnSp>
        <p:cxnSp>
          <p:nvCxnSpPr>
            <p:cNvPr id="240" name="Shape 245"/>
            <p:cNvCxnSpPr/>
            <p:nvPr/>
          </p:nvCxnSpPr>
          <p:spPr>
            <a:xfrm flipV="1">
              <a:off x="4790160" y="1940760"/>
              <a:ext cx="851040" cy="514440"/>
            </a:xfrm>
            <a:prstGeom prst="straightConnector1">
              <a:avLst/>
            </a:prstGeom>
            <a:ln cap="rnd" w="12700">
              <a:solidFill>
                <a:srgbClr val="ff0000"/>
              </a:solidFill>
              <a:miter/>
            </a:ln>
          </p:spPr>
        </p:cxnSp>
        <p:cxnSp>
          <p:nvCxnSpPr>
            <p:cNvPr id="241" name="Shape 246"/>
            <p:cNvCxnSpPr/>
            <p:nvPr/>
          </p:nvCxnSpPr>
          <p:spPr>
            <a:xfrm flipV="1">
              <a:off x="5301000" y="2198880"/>
              <a:ext cx="426960" cy="256320"/>
            </a:xfrm>
            <a:prstGeom prst="straightConnector1">
              <a:avLst/>
            </a:prstGeom>
            <a:ln cap="rnd" w="12700">
              <a:solidFill>
                <a:srgbClr val="ff0000"/>
              </a:solidFill>
              <a:miter/>
            </a:ln>
          </p:spPr>
        </p:cxnSp>
        <p:sp>
          <p:nvSpPr>
            <p:cNvPr id="242" name="Shape 247"/>
            <p:cNvSpPr/>
            <p:nvPr/>
          </p:nvSpPr>
          <p:spPr>
            <a:xfrm>
              <a:off x="1722600" y="1344240"/>
              <a:ext cx="42624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1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243" name="Shape 248"/>
            <p:cNvSpPr/>
            <p:nvPr/>
          </p:nvSpPr>
          <p:spPr>
            <a:xfrm>
              <a:off x="1040760" y="1259640"/>
              <a:ext cx="5950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2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244" name="Shape 249"/>
            <p:cNvSpPr/>
            <p:nvPr/>
          </p:nvSpPr>
          <p:spPr>
            <a:xfrm>
              <a:off x="2149200" y="-22320"/>
              <a:ext cx="5950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3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245" name="Shape 250"/>
            <p:cNvSpPr/>
            <p:nvPr/>
          </p:nvSpPr>
          <p:spPr>
            <a:xfrm>
              <a:off x="3255480" y="489960"/>
              <a:ext cx="5950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4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246" name="Shape 251"/>
            <p:cNvSpPr/>
            <p:nvPr/>
          </p:nvSpPr>
          <p:spPr>
            <a:xfrm>
              <a:off x="3255480" y="1259640"/>
              <a:ext cx="5950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5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247" name="Shape 252"/>
            <p:cNvSpPr/>
            <p:nvPr/>
          </p:nvSpPr>
          <p:spPr>
            <a:xfrm>
              <a:off x="3170880" y="1941120"/>
              <a:ext cx="5950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6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248" name="Shape 253"/>
            <p:cNvSpPr/>
            <p:nvPr/>
          </p:nvSpPr>
          <p:spPr>
            <a:xfrm>
              <a:off x="4363920" y="583920"/>
              <a:ext cx="5950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7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249" name="Shape 254"/>
            <p:cNvSpPr/>
            <p:nvPr/>
          </p:nvSpPr>
          <p:spPr>
            <a:xfrm>
              <a:off x="5045760" y="916920"/>
              <a:ext cx="5950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8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250" name="Shape 255"/>
            <p:cNvSpPr/>
            <p:nvPr/>
          </p:nvSpPr>
          <p:spPr>
            <a:xfrm>
              <a:off x="4790160" y="1600200"/>
              <a:ext cx="5950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9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251" name="Shape 256"/>
            <p:cNvSpPr/>
            <p:nvPr/>
          </p:nvSpPr>
          <p:spPr>
            <a:xfrm>
              <a:off x="5812200" y="660960"/>
              <a:ext cx="9370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10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252" name="Shape 257"/>
            <p:cNvSpPr/>
            <p:nvPr/>
          </p:nvSpPr>
          <p:spPr>
            <a:xfrm>
              <a:off x="5896800" y="1600200"/>
              <a:ext cx="9370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11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253" name="Shape 258"/>
            <p:cNvSpPr/>
            <p:nvPr/>
          </p:nvSpPr>
          <p:spPr>
            <a:xfrm>
              <a:off x="7089480" y="1607760"/>
              <a:ext cx="9370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12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254" name="Shape 259"/>
            <p:cNvSpPr/>
            <p:nvPr/>
          </p:nvSpPr>
          <p:spPr>
            <a:xfrm>
              <a:off x="6665040" y="832320"/>
              <a:ext cx="9370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13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255" name="Shape 278"/>
            <p:cNvSpPr/>
            <p:nvPr/>
          </p:nvSpPr>
          <p:spPr>
            <a:xfrm>
              <a:off x="2968560" y="2601360"/>
              <a:ext cx="4105080" cy="396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001"/>
                </a:spcBef>
              </a:pPr>
              <a:r>
                <a:rPr b="1" lang="ru-RU" sz="2000" spc="-1" strike="noStrike">
                  <a:solidFill>
                    <a:srgbClr val="c00000"/>
                  </a:solidFill>
                  <a:latin typeface="Times New Roman"/>
                  <a:ea typeface="Times New Roman"/>
                </a:rPr>
                <a:t>Схема розбирання яловичої туші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256" name="Shape 162"/>
            <p:cNvSpPr/>
            <p:nvPr/>
          </p:nvSpPr>
          <p:spPr>
            <a:xfrm>
              <a:off x="112680" y="-124920"/>
              <a:ext cx="9033480" cy="3384000"/>
            </a:xfrm>
            <a:prstGeom prst="rect">
              <a:avLst/>
            </a:pr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" name="Shape 163"/>
            <p:cNvSpPr/>
            <p:nvPr/>
          </p:nvSpPr>
          <p:spPr>
            <a:xfrm>
              <a:off x="197280" y="-53280"/>
              <a:ext cx="1406520" cy="1850040"/>
            </a:xfrm>
            <a:custGeom>
              <a:avLst/>
              <a:gdLst/>
              <a:ahLst/>
              <a:rect l="l" t="t" r="r" b="b"/>
              <a:pathLst>
                <a:path w="749" h="983">
                  <a:moveTo>
                    <a:pt x="318" y="8"/>
                  </a:moveTo>
                  <a:cubicBezTo>
                    <a:pt x="280" y="0"/>
                    <a:pt x="287" y="38"/>
                    <a:pt x="272" y="53"/>
                  </a:cubicBezTo>
                  <a:cubicBezTo>
                    <a:pt x="257" y="68"/>
                    <a:pt x="242" y="84"/>
                    <a:pt x="227" y="99"/>
                  </a:cubicBezTo>
                  <a:cubicBezTo>
                    <a:pt x="212" y="114"/>
                    <a:pt x="197" y="137"/>
                    <a:pt x="182" y="144"/>
                  </a:cubicBezTo>
                  <a:cubicBezTo>
                    <a:pt x="167" y="151"/>
                    <a:pt x="159" y="121"/>
                    <a:pt x="136" y="144"/>
                  </a:cubicBezTo>
                  <a:cubicBezTo>
                    <a:pt x="113" y="167"/>
                    <a:pt x="69" y="227"/>
                    <a:pt x="46" y="280"/>
                  </a:cubicBezTo>
                  <a:cubicBezTo>
                    <a:pt x="23" y="333"/>
                    <a:pt x="0" y="408"/>
                    <a:pt x="0" y="461"/>
                  </a:cubicBezTo>
                  <a:cubicBezTo>
                    <a:pt x="0" y="514"/>
                    <a:pt x="31" y="560"/>
                    <a:pt x="46" y="598"/>
                  </a:cubicBezTo>
                  <a:cubicBezTo>
                    <a:pt x="61" y="636"/>
                    <a:pt x="68" y="658"/>
                    <a:pt x="91" y="688"/>
                  </a:cubicBezTo>
                  <a:cubicBezTo>
                    <a:pt x="114" y="718"/>
                    <a:pt x="152" y="749"/>
                    <a:pt x="182" y="779"/>
                  </a:cubicBezTo>
                  <a:cubicBezTo>
                    <a:pt x="212" y="809"/>
                    <a:pt x="257" y="840"/>
                    <a:pt x="272" y="870"/>
                  </a:cubicBezTo>
                  <a:cubicBezTo>
                    <a:pt x="287" y="900"/>
                    <a:pt x="242" y="983"/>
                    <a:pt x="272" y="960"/>
                  </a:cubicBezTo>
                  <a:cubicBezTo>
                    <a:pt x="302" y="937"/>
                    <a:pt x="386" y="840"/>
                    <a:pt x="454" y="734"/>
                  </a:cubicBezTo>
                  <a:cubicBezTo>
                    <a:pt x="522" y="628"/>
                    <a:pt x="636" y="423"/>
                    <a:pt x="681" y="325"/>
                  </a:cubicBezTo>
                  <a:cubicBezTo>
                    <a:pt x="726" y="227"/>
                    <a:pt x="719" y="167"/>
                    <a:pt x="726" y="144"/>
                  </a:cubicBezTo>
                  <a:cubicBezTo>
                    <a:pt x="733" y="121"/>
                    <a:pt x="749" y="189"/>
                    <a:pt x="726" y="189"/>
                  </a:cubicBezTo>
                  <a:cubicBezTo>
                    <a:pt x="703" y="189"/>
                    <a:pt x="628" y="159"/>
                    <a:pt x="590" y="144"/>
                  </a:cubicBezTo>
                  <a:cubicBezTo>
                    <a:pt x="552" y="129"/>
                    <a:pt x="544" y="122"/>
                    <a:pt x="499" y="99"/>
                  </a:cubicBezTo>
                  <a:cubicBezTo>
                    <a:pt x="454" y="76"/>
                    <a:pt x="356" y="16"/>
                    <a:pt x="318" y="8"/>
                  </a:cubicBezTo>
                  <a:close/>
                </a:path>
              </a:pathLst>
            </a:custGeom>
            <a:solidFill>
              <a:srgbClr val="99ff66">
                <a:alpha val="60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" name="Shape 164"/>
            <p:cNvSpPr/>
            <p:nvPr/>
          </p:nvSpPr>
          <p:spPr>
            <a:xfrm>
              <a:off x="169200" y="375840"/>
              <a:ext cx="2783520" cy="2856960"/>
            </a:xfrm>
            <a:custGeom>
              <a:avLst/>
              <a:gdLst/>
              <a:ahLst/>
              <a:rect l="l" t="t" r="r" b="b"/>
              <a:pathLst>
                <a:path w="1482" h="1518">
                  <a:moveTo>
                    <a:pt x="61" y="1231"/>
                  </a:moveTo>
                  <a:cubicBezTo>
                    <a:pt x="16" y="1269"/>
                    <a:pt x="23" y="1247"/>
                    <a:pt x="15" y="1277"/>
                  </a:cubicBezTo>
                  <a:cubicBezTo>
                    <a:pt x="7" y="1307"/>
                    <a:pt x="0" y="1375"/>
                    <a:pt x="15" y="1413"/>
                  </a:cubicBezTo>
                  <a:cubicBezTo>
                    <a:pt x="30" y="1451"/>
                    <a:pt x="68" y="1496"/>
                    <a:pt x="106" y="1503"/>
                  </a:cubicBezTo>
                  <a:cubicBezTo>
                    <a:pt x="144" y="1510"/>
                    <a:pt x="121" y="1518"/>
                    <a:pt x="242" y="1458"/>
                  </a:cubicBezTo>
                  <a:cubicBezTo>
                    <a:pt x="363" y="1398"/>
                    <a:pt x="673" y="1247"/>
                    <a:pt x="832" y="1141"/>
                  </a:cubicBezTo>
                  <a:cubicBezTo>
                    <a:pt x="991" y="1035"/>
                    <a:pt x="1097" y="929"/>
                    <a:pt x="1195" y="823"/>
                  </a:cubicBezTo>
                  <a:cubicBezTo>
                    <a:pt x="1293" y="717"/>
                    <a:pt x="1376" y="604"/>
                    <a:pt x="1421" y="506"/>
                  </a:cubicBezTo>
                  <a:cubicBezTo>
                    <a:pt x="1466" y="408"/>
                    <a:pt x="1482" y="308"/>
                    <a:pt x="1467" y="233"/>
                  </a:cubicBezTo>
                  <a:cubicBezTo>
                    <a:pt x="1452" y="158"/>
                    <a:pt x="1391" y="90"/>
                    <a:pt x="1331" y="52"/>
                  </a:cubicBezTo>
                  <a:cubicBezTo>
                    <a:pt x="1271" y="14"/>
                    <a:pt x="1187" y="0"/>
                    <a:pt x="1104" y="7"/>
                  </a:cubicBezTo>
                  <a:cubicBezTo>
                    <a:pt x="1021" y="14"/>
                    <a:pt x="915" y="29"/>
                    <a:pt x="832" y="97"/>
                  </a:cubicBezTo>
                  <a:cubicBezTo>
                    <a:pt x="749" y="165"/>
                    <a:pt x="673" y="309"/>
                    <a:pt x="605" y="415"/>
                  </a:cubicBezTo>
                  <a:cubicBezTo>
                    <a:pt x="537" y="521"/>
                    <a:pt x="477" y="626"/>
                    <a:pt x="424" y="732"/>
                  </a:cubicBezTo>
                  <a:cubicBezTo>
                    <a:pt x="371" y="838"/>
                    <a:pt x="347" y="967"/>
                    <a:pt x="287" y="1050"/>
                  </a:cubicBezTo>
                  <a:cubicBezTo>
                    <a:pt x="227" y="1133"/>
                    <a:pt x="106" y="1193"/>
                    <a:pt x="61" y="1231"/>
                  </a:cubicBezTo>
                  <a:close/>
                </a:path>
              </a:pathLst>
            </a:custGeom>
            <a:gradFill rotWithShape="0">
              <a:gsLst>
                <a:gs pos="0">
                  <a:srgbClr val="00ffff">
                    <a:alpha val="59215"/>
                  </a:srgbClr>
                </a:gs>
                <a:gs pos="100000">
                  <a:srgbClr val="f00176"/>
                </a:gs>
              </a:gsLst>
              <a:lin ang="5400000"/>
            </a:gradFill>
            <a:ln cap="rnd" w="9525">
              <a:solidFill>
                <a:srgbClr val="0000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9" name="Shape 165"/>
            <p:cNvSpPr/>
            <p:nvPr/>
          </p:nvSpPr>
          <p:spPr>
            <a:xfrm>
              <a:off x="680040" y="132840"/>
              <a:ext cx="4047840" cy="2631240"/>
            </a:xfrm>
            <a:custGeom>
              <a:avLst/>
              <a:gdLst/>
              <a:ahLst/>
              <a:rect l="l" t="t" r="r" b="b"/>
              <a:pathLst>
                <a:path w="2155" h="1398">
                  <a:moveTo>
                    <a:pt x="469" y="45"/>
                  </a:moveTo>
                  <a:cubicBezTo>
                    <a:pt x="446" y="90"/>
                    <a:pt x="408" y="241"/>
                    <a:pt x="378" y="317"/>
                  </a:cubicBezTo>
                  <a:cubicBezTo>
                    <a:pt x="348" y="393"/>
                    <a:pt x="326" y="431"/>
                    <a:pt x="288" y="499"/>
                  </a:cubicBezTo>
                  <a:cubicBezTo>
                    <a:pt x="250" y="567"/>
                    <a:pt x="197" y="665"/>
                    <a:pt x="152" y="725"/>
                  </a:cubicBezTo>
                  <a:cubicBezTo>
                    <a:pt x="107" y="785"/>
                    <a:pt x="30" y="846"/>
                    <a:pt x="15" y="861"/>
                  </a:cubicBezTo>
                  <a:cubicBezTo>
                    <a:pt x="0" y="876"/>
                    <a:pt x="61" y="763"/>
                    <a:pt x="61" y="816"/>
                  </a:cubicBezTo>
                  <a:cubicBezTo>
                    <a:pt x="61" y="869"/>
                    <a:pt x="8" y="1156"/>
                    <a:pt x="15" y="1179"/>
                  </a:cubicBezTo>
                  <a:cubicBezTo>
                    <a:pt x="22" y="1202"/>
                    <a:pt x="61" y="1050"/>
                    <a:pt x="106" y="952"/>
                  </a:cubicBezTo>
                  <a:cubicBezTo>
                    <a:pt x="151" y="854"/>
                    <a:pt x="220" y="702"/>
                    <a:pt x="288" y="589"/>
                  </a:cubicBezTo>
                  <a:cubicBezTo>
                    <a:pt x="356" y="476"/>
                    <a:pt x="454" y="340"/>
                    <a:pt x="514" y="272"/>
                  </a:cubicBezTo>
                  <a:cubicBezTo>
                    <a:pt x="574" y="204"/>
                    <a:pt x="606" y="204"/>
                    <a:pt x="651" y="181"/>
                  </a:cubicBezTo>
                  <a:cubicBezTo>
                    <a:pt x="696" y="158"/>
                    <a:pt x="734" y="143"/>
                    <a:pt x="787" y="136"/>
                  </a:cubicBezTo>
                  <a:cubicBezTo>
                    <a:pt x="840" y="129"/>
                    <a:pt x="923" y="129"/>
                    <a:pt x="968" y="136"/>
                  </a:cubicBezTo>
                  <a:cubicBezTo>
                    <a:pt x="1013" y="143"/>
                    <a:pt x="1029" y="158"/>
                    <a:pt x="1059" y="181"/>
                  </a:cubicBezTo>
                  <a:cubicBezTo>
                    <a:pt x="1089" y="204"/>
                    <a:pt x="1126" y="227"/>
                    <a:pt x="1149" y="272"/>
                  </a:cubicBezTo>
                  <a:cubicBezTo>
                    <a:pt x="1172" y="317"/>
                    <a:pt x="1202" y="370"/>
                    <a:pt x="1195" y="453"/>
                  </a:cubicBezTo>
                  <a:cubicBezTo>
                    <a:pt x="1188" y="536"/>
                    <a:pt x="1172" y="665"/>
                    <a:pt x="1104" y="771"/>
                  </a:cubicBezTo>
                  <a:cubicBezTo>
                    <a:pt x="1036" y="877"/>
                    <a:pt x="900" y="990"/>
                    <a:pt x="787" y="1088"/>
                  </a:cubicBezTo>
                  <a:cubicBezTo>
                    <a:pt x="674" y="1186"/>
                    <a:pt x="477" y="1322"/>
                    <a:pt x="424" y="1360"/>
                  </a:cubicBezTo>
                  <a:cubicBezTo>
                    <a:pt x="371" y="1398"/>
                    <a:pt x="439" y="1315"/>
                    <a:pt x="469" y="1315"/>
                  </a:cubicBezTo>
                  <a:cubicBezTo>
                    <a:pt x="499" y="1315"/>
                    <a:pt x="514" y="1352"/>
                    <a:pt x="605" y="1360"/>
                  </a:cubicBezTo>
                  <a:cubicBezTo>
                    <a:pt x="696" y="1368"/>
                    <a:pt x="900" y="1360"/>
                    <a:pt x="1013" y="1360"/>
                  </a:cubicBezTo>
                  <a:cubicBezTo>
                    <a:pt x="1126" y="1360"/>
                    <a:pt x="1195" y="1368"/>
                    <a:pt x="1286" y="1360"/>
                  </a:cubicBezTo>
                  <a:cubicBezTo>
                    <a:pt x="1377" y="1352"/>
                    <a:pt x="1483" y="1322"/>
                    <a:pt x="1558" y="1315"/>
                  </a:cubicBezTo>
                  <a:cubicBezTo>
                    <a:pt x="1633" y="1308"/>
                    <a:pt x="1709" y="1322"/>
                    <a:pt x="1739" y="1315"/>
                  </a:cubicBezTo>
                  <a:cubicBezTo>
                    <a:pt x="1769" y="1308"/>
                    <a:pt x="1739" y="1270"/>
                    <a:pt x="1739" y="1270"/>
                  </a:cubicBezTo>
                  <a:cubicBezTo>
                    <a:pt x="1739" y="1270"/>
                    <a:pt x="1679" y="1315"/>
                    <a:pt x="1739" y="1315"/>
                  </a:cubicBezTo>
                  <a:cubicBezTo>
                    <a:pt x="1799" y="1315"/>
                    <a:pt x="2049" y="1277"/>
                    <a:pt x="2102" y="1270"/>
                  </a:cubicBezTo>
                  <a:cubicBezTo>
                    <a:pt x="2155" y="1263"/>
                    <a:pt x="2087" y="1323"/>
                    <a:pt x="2057" y="1270"/>
                  </a:cubicBezTo>
                  <a:cubicBezTo>
                    <a:pt x="2027" y="1217"/>
                    <a:pt x="1944" y="1058"/>
                    <a:pt x="1921" y="952"/>
                  </a:cubicBezTo>
                  <a:cubicBezTo>
                    <a:pt x="1898" y="846"/>
                    <a:pt x="1898" y="733"/>
                    <a:pt x="1921" y="635"/>
                  </a:cubicBezTo>
                  <a:cubicBezTo>
                    <a:pt x="1944" y="537"/>
                    <a:pt x="2034" y="400"/>
                    <a:pt x="2057" y="362"/>
                  </a:cubicBezTo>
                  <a:cubicBezTo>
                    <a:pt x="2080" y="324"/>
                    <a:pt x="2072" y="415"/>
                    <a:pt x="2057" y="408"/>
                  </a:cubicBezTo>
                  <a:cubicBezTo>
                    <a:pt x="2042" y="401"/>
                    <a:pt x="2026" y="347"/>
                    <a:pt x="1966" y="317"/>
                  </a:cubicBezTo>
                  <a:cubicBezTo>
                    <a:pt x="1906" y="287"/>
                    <a:pt x="1807" y="264"/>
                    <a:pt x="1694" y="226"/>
                  </a:cubicBezTo>
                  <a:cubicBezTo>
                    <a:pt x="1581" y="188"/>
                    <a:pt x="1414" y="120"/>
                    <a:pt x="1286" y="90"/>
                  </a:cubicBezTo>
                  <a:cubicBezTo>
                    <a:pt x="1158" y="60"/>
                    <a:pt x="1014" y="52"/>
                    <a:pt x="923" y="45"/>
                  </a:cubicBezTo>
                  <a:cubicBezTo>
                    <a:pt x="832" y="38"/>
                    <a:pt x="809" y="45"/>
                    <a:pt x="741" y="45"/>
                  </a:cubicBezTo>
                  <a:cubicBezTo>
                    <a:pt x="673" y="45"/>
                    <a:pt x="559" y="45"/>
                    <a:pt x="514" y="45"/>
                  </a:cubicBezTo>
                  <a:cubicBezTo>
                    <a:pt x="469" y="45"/>
                    <a:pt x="492" y="0"/>
                    <a:pt x="469" y="45"/>
                  </a:cubicBezTo>
                  <a:close/>
                </a:path>
              </a:pathLst>
            </a:custGeom>
            <a:gradFill rotWithShape="0">
              <a:gsLst>
                <a:gs pos="0">
                  <a:srgbClr val="fbb1f4">
                    <a:alpha val="59215"/>
                  </a:srgbClr>
                </a:gs>
                <a:gs pos="100000">
                  <a:srgbClr val="f00176"/>
                </a:gs>
              </a:gsLst>
              <a:lin ang="5400000"/>
            </a:gra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0" name="Shape 166"/>
            <p:cNvSpPr/>
            <p:nvPr/>
          </p:nvSpPr>
          <p:spPr>
            <a:xfrm>
              <a:off x="4288680" y="786240"/>
              <a:ext cx="1844280" cy="1793520"/>
            </a:xfrm>
            <a:custGeom>
              <a:avLst/>
              <a:gdLst/>
              <a:ahLst/>
              <a:rect l="l" t="t" r="r" b="b"/>
              <a:pathLst>
                <a:path w="982" h="953">
                  <a:moveTo>
                    <a:pt x="136" y="15"/>
                  </a:moveTo>
                  <a:cubicBezTo>
                    <a:pt x="83" y="30"/>
                    <a:pt x="68" y="129"/>
                    <a:pt x="45" y="197"/>
                  </a:cubicBezTo>
                  <a:cubicBezTo>
                    <a:pt x="22" y="265"/>
                    <a:pt x="0" y="333"/>
                    <a:pt x="0" y="424"/>
                  </a:cubicBezTo>
                  <a:cubicBezTo>
                    <a:pt x="0" y="515"/>
                    <a:pt x="15" y="658"/>
                    <a:pt x="45" y="741"/>
                  </a:cubicBezTo>
                  <a:cubicBezTo>
                    <a:pt x="75" y="824"/>
                    <a:pt x="121" y="893"/>
                    <a:pt x="181" y="923"/>
                  </a:cubicBezTo>
                  <a:cubicBezTo>
                    <a:pt x="241" y="953"/>
                    <a:pt x="287" y="923"/>
                    <a:pt x="408" y="923"/>
                  </a:cubicBezTo>
                  <a:cubicBezTo>
                    <a:pt x="529" y="923"/>
                    <a:pt x="832" y="931"/>
                    <a:pt x="907" y="923"/>
                  </a:cubicBezTo>
                  <a:cubicBezTo>
                    <a:pt x="982" y="915"/>
                    <a:pt x="899" y="945"/>
                    <a:pt x="861" y="877"/>
                  </a:cubicBezTo>
                  <a:cubicBezTo>
                    <a:pt x="823" y="809"/>
                    <a:pt x="703" y="620"/>
                    <a:pt x="680" y="514"/>
                  </a:cubicBezTo>
                  <a:cubicBezTo>
                    <a:pt x="657" y="408"/>
                    <a:pt x="710" y="317"/>
                    <a:pt x="725" y="242"/>
                  </a:cubicBezTo>
                  <a:cubicBezTo>
                    <a:pt x="740" y="167"/>
                    <a:pt x="771" y="91"/>
                    <a:pt x="771" y="61"/>
                  </a:cubicBezTo>
                  <a:cubicBezTo>
                    <a:pt x="771" y="31"/>
                    <a:pt x="755" y="54"/>
                    <a:pt x="725" y="61"/>
                  </a:cubicBezTo>
                  <a:cubicBezTo>
                    <a:pt x="695" y="68"/>
                    <a:pt x="649" y="99"/>
                    <a:pt x="589" y="106"/>
                  </a:cubicBezTo>
                  <a:cubicBezTo>
                    <a:pt x="529" y="113"/>
                    <a:pt x="437" y="121"/>
                    <a:pt x="362" y="106"/>
                  </a:cubicBezTo>
                  <a:cubicBezTo>
                    <a:pt x="287" y="91"/>
                    <a:pt x="189" y="0"/>
                    <a:pt x="136" y="15"/>
                  </a:cubicBezTo>
                  <a:close/>
                </a:path>
              </a:pathLst>
            </a:custGeom>
            <a:gradFill rotWithShape="0">
              <a:gsLst>
                <a:gs pos="0">
                  <a:srgbClr val="fd4425">
                    <a:alpha val="59215"/>
                  </a:srgbClr>
                </a:gs>
                <a:gs pos="100000">
                  <a:srgbClr val="f002c2"/>
                </a:gs>
              </a:gsLst>
              <a:lin ang="5400000"/>
            </a:gra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1" name="Shape 167"/>
            <p:cNvSpPr/>
            <p:nvPr/>
          </p:nvSpPr>
          <p:spPr>
            <a:xfrm>
              <a:off x="5509800" y="701280"/>
              <a:ext cx="3578040" cy="2431440"/>
            </a:xfrm>
            <a:custGeom>
              <a:avLst/>
              <a:gdLst/>
              <a:ahLst/>
              <a:rect l="l" t="t" r="r" b="b"/>
              <a:pathLst>
                <a:path w="1905" h="1292">
                  <a:moveTo>
                    <a:pt x="121" y="106"/>
                  </a:moveTo>
                  <a:cubicBezTo>
                    <a:pt x="159" y="60"/>
                    <a:pt x="242" y="75"/>
                    <a:pt x="302" y="60"/>
                  </a:cubicBezTo>
                  <a:cubicBezTo>
                    <a:pt x="362" y="45"/>
                    <a:pt x="446" y="22"/>
                    <a:pt x="484" y="15"/>
                  </a:cubicBezTo>
                  <a:cubicBezTo>
                    <a:pt x="522" y="8"/>
                    <a:pt x="514" y="15"/>
                    <a:pt x="529" y="15"/>
                  </a:cubicBezTo>
                  <a:cubicBezTo>
                    <a:pt x="544" y="15"/>
                    <a:pt x="551" y="0"/>
                    <a:pt x="574" y="15"/>
                  </a:cubicBezTo>
                  <a:cubicBezTo>
                    <a:pt x="597" y="30"/>
                    <a:pt x="635" y="83"/>
                    <a:pt x="665" y="106"/>
                  </a:cubicBezTo>
                  <a:cubicBezTo>
                    <a:pt x="695" y="129"/>
                    <a:pt x="718" y="136"/>
                    <a:pt x="756" y="151"/>
                  </a:cubicBezTo>
                  <a:cubicBezTo>
                    <a:pt x="794" y="166"/>
                    <a:pt x="847" y="182"/>
                    <a:pt x="892" y="197"/>
                  </a:cubicBezTo>
                  <a:cubicBezTo>
                    <a:pt x="937" y="212"/>
                    <a:pt x="983" y="197"/>
                    <a:pt x="1028" y="242"/>
                  </a:cubicBezTo>
                  <a:cubicBezTo>
                    <a:pt x="1073" y="287"/>
                    <a:pt x="1119" y="386"/>
                    <a:pt x="1164" y="469"/>
                  </a:cubicBezTo>
                  <a:cubicBezTo>
                    <a:pt x="1209" y="552"/>
                    <a:pt x="1255" y="673"/>
                    <a:pt x="1300" y="741"/>
                  </a:cubicBezTo>
                  <a:cubicBezTo>
                    <a:pt x="1345" y="809"/>
                    <a:pt x="1360" y="832"/>
                    <a:pt x="1436" y="877"/>
                  </a:cubicBezTo>
                  <a:cubicBezTo>
                    <a:pt x="1512" y="922"/>
                    <a:pt x="1694" y="983"/>
                    <a:pt x="1754" y="1013"/>
                  </a:cubicBezTo>
                  <a:cubicBezTo>
                    <a:pt x="1814" y="1043"/>
                    <a:pt x="1776" y="1028"/>
                    <a:pt x="1799" y="1058"/>
                  </a:cubicBezTo>
                  <a:cubicBezTo>
                    <a:pt x="1822" y="1088"/>
                    <a:pt x="1875" y="1164"/>
                    <a:pt x="1890" y="1194"/>
                  </a:cubicBezTo>
                  <a:cubicBezTo>
                    <a:pt x="1905" y="1224"/>
                    <a:pt x="1898" y="1225"/>
                    <a:pt x="1890" y="1240"/>
                  </a:cubicBezTo>
                  <a:cubicBezTo>
                    <a:pt x="1882" y="1255"/>
                    <a:pt x="1867" y="1278"/>
                    <a:pt x="1844" y="1285"/>
                  </a:cubicBezTo>
                  <a:cubicBezTo>
                    <a:pt x="1821" y="1292"/>
                    <a:pt x="1784" y="1292"/>
                    <a:pt x="1754" y="1285"/>
                  </a:cubicBezTo>
                  <a:cubicBezTo>
                    <a:pt x="1724" y="1278"/>
                    <a:pt x="1739" y="1270"/>
                    <a:pt x="1663" y="1240"/>
                  </a:cubicBezTo>
                  <a:cubicBezTo>
                    <a:pt x="1587" y="1210"/>
                    <a:pt x="1406" y="1142"/>
                    <a:pt x="1300" y="1104"/>
                  </a:cubicBezTo>
                  <a:cubicBezTo>
                    <a:pt x="1194" y="1066"/>
                    <a:pt x="1096" y="1036"/>
                    <a:pt x="1028" y="1013"/>
                  </a:cubicBezTo>
                  <a:cubicBezTo>
                    <a:pt x="960" y="990"/>
                    <a:pt x="945" y="983"/>
                    <a:pt x="892" y="968"/>
                  </a:cubicBezTo>
                  <a:cubicBezTo>
                    <a:pt x="839" y="953"/>
                    <a:pt x="816" y="922"/>
                    <a:pt x="710" y="922"/>
                  </a:cubicBezTo>
                  <a:cubicBezTo>
                    <a:pt x="604" y="922"/>
                    <a:pt x="370" y="1028"/>
                    <a:pt x="257" y="968"/>
                  </a:cubicBezTo>
                  <a:cubicBezTo>
                    <a:pt x="144" y="908"/>
                    <a:pt x="60" y="665"/>
                    <a:pt x="30" y="559"/>
                  </a:cubicBezTo>
                  <a:cubicBezTo>
                    <a:pt x="0" y="453"/>
                    <a:pt x="60" y="408"/>
                    <a:pt x="75" y="333"/>
                  </a:cubicBezTo>
                  <a:cubicBezTo>
                    <a:pt x="90" y="258"/>
                    <a:pt x="83" y="152"/>
                    <a:pt x="121" y="106"/>
                  </a:cubicBezTo>
                  <a:close/>
                </a:path>
              </a:pathLst>
            </a:custGeom>
            <a:solidFill>
              <a:srgbClr val="cc3300">
                <a:alpha val="60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2" name="Shape 168"/>
            <p:cNvSpPr/>
            <p:nvPr/>
          </p:nvSpPr>
          <p:spPr>
            <a:xfrm>
              <a:off x="794520" y="373680"/>
              <a:ext cx="2129760" cy="2021400"/>
            </a:xfrm>
            <a:custGeom>
              <a:avLst/>
              <a:gdLst/>
              <a:ahLst/>
              <a:rect l="l" t="t" r="r" b="b"/>
              <a:pathLst>
                <a:path w="1134" h="1074">
                  <a:moveTo>
                    <a:pt x="0" y="915"/>
                  </a:moveTo>
                  <a:cubicBezTo>
                    <a:pt x="45" y="820"/>
                    <a:pt x="91" y="726"/>
                    <a:pt x="136" y="643"/>
                  </a:cubicBezTo>
                  <a:cubicBezTo>
                    <a:pt x="181" y="560"/>
                    <a:pt x="227" y="492"/>
                    <a:pt x="272" y="416"/>
                  </a:cubicBezTo>
                  <a:cubicBezTo>
                    <a:pt x="317" y="340"/>
                    <a:pt x="363" y="249"/>
                    <a:pt x="408" y="189"/>
                  </a:cubicBezTo>
                  <a:cubicBezTo>
                    <a:pt x="453" y="129"/>
                    <a:pt x="484" y="83"/>
                    <a:pt x="544" y="53"/>
                  </a:cubicBezTo>
                  <a:cubicBezTo>
                    <a:pt x="604" y="23"/>
                    <a:pt x="711" y="16"/>
                    <a:pt x="771" y="8"/>
                  </a:cubicBezTo>
                  <a:cubicBezTo>
                    <a:pt x="831" y="0"/>
                    <a:pt x="869" y="1"/>
                    <a:pt x="907" y="8"/>
                  </a:cubicBezTo>
                  <a:cubicBezTo>
                    <a:pt x="945" y="15"/>
                    <a:pt x="968" y="30"/>
                    <a:pt x="998" y="53"/>
                  </a:cubicBezTo>
                  <a:cubicBezTo>
                    <a:pt x="1028" y="76"/>
                    <a:pt x="1073" y="121"/>
                    <a:pt x="1088" y="144"/>
                  </a:cubicBezTo>
                  <a:cubicBezTo>
                    <a:pt x="1103" y="167"/>
                    <a:pt x="1111" y="174"/>
                    <a:pt x="1088" y="189"/>
                  </a:cubicBezTo>
                  <a:cubicBezTo>
                    <a:pt x="1065" y="204"/>
                    <a:pt x="1012" y="204"/>
                    <a:pt x="952" y="234"/>
                  </a:cubicBezTo>
                  <a:cubicBezTo>
                    <a:pt x="892" y="264"/>
                    <a:pt x="801" y="318"/>
                    <a:pt x="726" y="371"/>
                  </a:cubicBezTo>
                  <a:cubicBezTo>
                    <a:pt x="651" y="424"/>
                    <a:pt x="559" y="477"/>
                    <a:pt x="499" y="552"/>
                  </a:cubicBezTo>
                  <a:cubicBezTo>
                    <a:pt x="439" y="627"/>
                    <a:pt x="371" y="748"/>
                    <a:pt x="363" y="824"/>
                  </a:cubicBezTo>
                  <a:cubicBezTo>
                    <a:pt x="355" y="900"/>
                    <a:pt x="415" y="968"/>
                    <a:pt x="453" y="1006"/>
                  </a:cubicBezTo>
                  <a:cubicBezTo>
                    <a:pt x="491" y="1044"/>
                    <a:pt x="529" y="1074"/>
                    <a:pt x="590" y="1051"/>
                  </a:cubicBezTo>
                  <a:cubicBezTo>
                    <a:pt x="651" y="1028"/>
                    <a:pt x="748" y="937"/>
                    <a:pt x="816" y="869"/>
                  </a:cubicBezTo>
                  <a:cubicBezTo>
                    <a:pt x="884" y="801"/>
                    <a:pt x="953" y="711"/>
                    <a:pt x="998" y="643"/>
                  </a:cubicBezTo>
                  <a:cubicBezTo>
                    <a:pt x="1043" y="575"/>
                    <a:pt x="1065" y="522"/>
                    <a:pt x="1088" y="461"/>
                  </a:cubicBezTo>
                  <a:cubicBezTo>
                    <a:pt x="1111" y="400"/>
                    <a:pt x="1134" y="333"/>
                    <a:pt x="1134" y="280"/>
                  </a:cubicBezTo>
                  <a:cubicBezTo>
                    <a:pt x="1134" y="227"/>
                    <a:pt x="1096" y="159"/>
                    <a:pt x="1088" y="144"/>
                  </a:cubicBezTo>
                  <a:cubicBezTo>
                    <a:pt x="1080" y="129"/>
                    <a:pt x="1084" y="159"/>
                    <a:pt x="1088" y="189"/>
                  </a:cubicBezTo>
                </a:path>
              </a:pathLst>
            </a:custGeom>
            <a:noFill/>
            <a:ln cap="rnd" w="28575">
              <a:solidFill>
                <a:srgbClr val="0000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3" name="Shape 169"/>
            <p:cNvSpPr/>
            <p:nvPr/>
          </p:nvSpPr>
          <p:spPr>
            <a:xfrm>
              <a:off x="796680" y="2086920"/>
              <a:ext cx="22320" cy="14760"/>
            </a:xfrm>
            <a:custGeom>
              <a:avLst/>
              <a:gdLst/>
              <a:ahLst/>
              <a:rect l="l" t="t" r="r" b="b"/>
              <a:pathLst>
                <a:path w="12" h="8">
                  <a:moveTo>
                    <a:pt x="0" y="0"/>
                  </a:moveTo>
                  <a:cubicBezTo>
                    <a:pt x="4" y="3"/>
                    <a:pt x="12" y="8"/>
                    <a:pt x="12" y="8"/>
                  </a:cubicBezTo>
                  <a:cubicBezTo>
                    <a:pt x="12" y="8"/>
                    <a:pt x="4" y="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4" name="Shape 170"/>
            <p:cNvSpPr/>
            <p:nvPr/>
          </p:nvSpPr>
          <p:spPr>
            <a:xfrm>
              <a:off x="811440" y="2071800"/>
              <a:ext cx="690840" cy="48600"/>
            </a:xfrm>
            <a:custGeom>
              <a:avLst/>
              <a:gdLst/>
              <a:ahLst/>
              <a:rect l="l" t="t" r="r" b="b"/>
              <a:pathLst>
                <a:path w="368" h="26">
                  <a:moveTo>
                    <a:pt x="0" y="12"/>
                  </a:moveTo>
                  <a:cubicBezTo>
                    <a:pt x="41" y="19"/>
                    <a:pt x="84" y="11"/>
                    <a:pt x="124" y="24"/>
                  </a:cubicBezTo>
                  <a:cubicBezTo>
                    <a:pt x="193" y="23"/>
                    <a:pt x="263" y="26"/>
                    <a:pt x="332" y="20"/>
                  </a:cubicBezTo>
                  <a:cubicBezTo>
                    <a:pt x="346" y="19"/>
                    <a:pt x="368" y="0"/>
                    <a:pt x="368" y="0"/>
                  </a:cubicBezTo>
                </a:path>
              </a:pathLst>
            </a:custGeom>
            <a:noFill/>
            <a:ln cap="rnd" w="28575">
              <a:solidFill>
                <a:srgbClr val="0000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5" name="Shape 171"/>
            <p:cNvSpPr/>
            <p:nvPr/>
          </p:nvSpPr>
          <p:spPr>
            <a:xfrm>
              <a:off x="1560960" y="217440"/>
              <a:ext cx="1363320" cy="84240"/>
            </a:xfrm>
            <a:custGeom>
              <a:avLst/>
              <a:gdLst/>
              <a:ahLst/>
              <a:rect l="l" t="t" r="r" b="b"/>
              <a:pathLst>
                <a:path w="695" h="52">
                  <a:moveTo>
                    <a:pt x="0" y="7"/>
                  </a:moveTo>
                  <a:cubicBezTo>
                    <a:pt x="110" y="7"/>
                    <a:pt x="220" y="7"/>
                    <a:pt x="318" y="7"/>
                  </a:cubicBezTo>
                  <a:cubicBezTo>
                    <a:pt x="416" y="7"/>
                    <a:pt x="530" y="0"/>
                    <a:pt x="590" y="7"/>
                  </a:cubicBezTo>
                  <a:cubicBezTo>
                    <a:pt x="650" y="14"/>
                    <a:pt x="665" y="52"/>
                    <a:pt x="680" y="52"/>
                  </a:cubicBezTo>
                  <a:cubicBezTo>
                    <a:pt x="695" y="52"/>
                    <a:pt x="680" y="7"/>
                    <a:pt x="680" y="7"/>
                  </a:cubicBezTo>
                  <a:cubicBezTo>
                    <a:pt x="680" y="7"/>
                    <a:pt x="680" y="29"/>
                    <a:pt x="680" y="52"/>
                  </a:cubicBezTo>
                </a:path>
              </a:pathLst>
            </a:custGeom>
            <a:noFill/>
            <a:ln cap="rnd" w="28575">
              <a:solidFill>
                <a:srgbClr val="99009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6" name="Shape 172"/>
            <p:cNvSpPr/>
            <p:nvPr/>
          </p:nvSpPr>
          <p:spPr>
            <a:xfrm>
              <a:off x="1389960" y="217440"/>
              <a:ext cx="170640" cy="1110240"/>
            </a:xfrm>
            <a:custGeom>
              <a:avLst/>
              <a:gdLst/>
              <a:ahLst/>
              <a:rect l="l" t="t" r="r" b="b"/>
              <a:pathLst>
                <a:path w="91" h="590">
                  <a:moveTo>
                    <a:pt x="91" y="0"/>
                  </a:moveTo>
                  <a:cubicBezTo>
                    <a:pt x="53" y="246"/>
                    <a:pt x="15" y="492"/>
                    <a:pt x="0" y="590"/>
                  </a:cubicBezTo>
                </a:path>
              </a:pathLst>
            </a:custGeom>
            <a:noFill/>
            <a:ln cap="rnd" w="28575">
              <a:solidFill>
                <a:srgbClr val="99009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7" name="Shape 173"/>
            <p:cNvSpPr/>
            <p:nvPr/>
          </p:nvSpPr>
          <p:spPr>
            <a:xfrm>
              <a:off x="1389960" y="1328040"/>
              <a:ext cx="1192320" cy="97560"/>
            </a:xfrm>
            <a:custGeom>
              <a:avLst/>
              <a:gdLst/>
              <a:ahLst/>
              <a:rect l="l" t="t" r="r" b="b"/>
              <a:pathLst>
                <a:path w="635" h="52">
                  <a:moveTo>
                    <a:pt x="0" y="0"/>
                  </a:moveTo>
                  <a:cubicBezTo>
                    <a:pt x="106" y="19"/>
                    <a:pt x="212" y="38"/>
                    <a:pt x="318" y="45"/>
                  </a:cubicBezTo>
                  <a:cubicBezTo>
                    <a:pt x="424" y="52"/>
                    <a:pt x="582" y="45"/>
                    <a:pt x="635" y="45"/>
                  </a:cubicBezTo>
                </a:path>
              </a:pathLst>
            </a:custGeom>
            <a:noFill/>
            <a:ln cap="rnd" w="28575">
              <a:solidFill>
                <a:srgbClr val="99009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8" name="Shape 174"/>
            <p:cNvSpPr/>
            <p:nvPr/>
          </p:nvSpPr>
          <p:spPr>
            <a:xfrm>
              <a:off x="2583000" y="302400"/>
              <a:ext cx="255240" cy="1110240"/>
            </a:xfrm>
            <a:custGeom>
              <a:avLst/>
              <a:gdLst/>
              <a:ahLst/>
              <a:rect l="l" t="t" r="r" b="b"/>
              <a:pathLst>
                <a:path w="136" h="590">
                  <a:moveTo>
                    <a:pt x="0" y="590"/>
                  </a:moveTo>
                  <a:cubicBezTo>
                    <a:pt x="34" y="457"/>
                    <a:pt x="68" y="325"/>
                    <a:pt x="91" y="227"/>
                  </a:cubicBezTo>
                  <a:cubicBezTo>
                    <a:pt x="114" y="129"/>
                    <a:pt x="125" y="64"/>
                    <a:pt x="136" y="0"/>
                  </a:cubicBezTo>
                </a:path>
              </a:pathLst>
            </a:custGeom>
            <a:noFill/>
            <a:ln cap="rnd" w="28575">
              <a:solidFill>
                <a:srgbClr val="99009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9" name="Shape 175"/>
            <p:cNvSpPr/>
            <p:nvPr/>
          </p:nvSpPr>
          <p:spPr>
            <a:xfrm>
              <a:off x="2620440" y="287280"/>
              <a:ext cx="1942200" cy="1281600"/>
            </a:xfrm>
            <a:custGeom>
              <a:avLst/>
              <a:gdLst/>
              <a:ahLst/>
              <a:rect l="l" t="t" r="r" b="b"/>
              <a:pathLst>
                <a:path w="1034" h="681">
                  <a:moveTo>
                    <a:pt x="162" y="8"/>
                  </a:moveTo>
                  <a:cubicBezTo>
                    <a:pt x="162" y="4"/>
                    <a:pt x="162" y="0"/>
                    <a:pt x="207" y="8"/>
                  </a:cubicBezTo>
                  <a:cubicBezTo>
                    <a:pt x="252" y="16"/>
                    <a:pt x="358" y="31"/>
                    <a:pt x="434" y="54"/>
                  </a:cubicBezTo>
                  <a:cubicBezTo>
                    <a:pt x="510" y="77"/>
                    <a:pt x="578" y="114"/>
                    <a:pt x="661" y="144"/>
                  </a:cubicBezTo>
                  <a:cubicBezTo>
                    <a:pt x="744" y="174"/>
                    <a:pt x="873" y="212"/>
                    <a:pt x="933" y="235"/>
                  </a:cubicBezTo>
                  <a:cubicBezTo>
                    <a:pt x="993" y="258"/>
                    <a:pt x="1014" y="273"/>
                    <a:pt x="1024" y="280"/>
                  </a:cubicBezTo>
                  <a:cubicBezTo>
                    <a:pt x="1034" y="287"/>
                    <a:pt x="1016" y="222"/>
                    <a:pt x="993" y="280"/>
                  </a:cubicBezTo>
                  <a:cubicBezTo>
                    <a:pt x="970" y="338"/>
                    <a:pt x="902" y="575"/>
                    <a:pt x="885" y="628"/>
                  </a:cubicBezTo>
                  <a:cubicBezTo>
                    <a:pt x="868" y="681"/>
                    <a:pt x="895" y="597"/>
                    <a:pt x="888" y="598"/>
                  </a:cubicBezTo>
                  <a:cubicBezTo>
                    <a:pt x="881" y="599"/>
                    <a:pt x="970" y="651"/>
                    <a:pt x="841" y="636"/>
                  </a:cubicBezTo>
                  <a:cubicBezTo>
                    <a:pt x="712" y="621"/>
                    <a:pt x="232" y="529"/>
                    <a:pt x="116" y="507"/>
                  </a:cubicBezTo>
                  <a:cubicBezTo>
                    <a:pt x="0" y="485"/>
                    <a:pt x="137" y="504"/>
                    <a:pt x="145" y="504"/>
                  </a:cubicBezTo>
                  <a:cubicBezTo>
                    <a:pt x="153" y="504"/>
                    <a:pt x="167" y="507"/>
                    <a:pt x="162" y="507"/>
                  </a:cubicBezTo>
                  <a:cubicBezTo>
                    <a:pt x="157" y="507"/>
                    <a:pt x="116" y="507"/>
                    <a:pt x="116" y="507"/>
                  </a:cubicBezTo>
                </a:path>
              </a:pathLst>
            </a:custGeom>
            <a:noFill/>
            <a:ln cap="rnd" w="28575">
              <a:solidFill>
                <a:srgbClr val="99009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0" name="Shape 176"/>
            <p:cNvSpPr/>
            <p:nvPr/>
          </p:nvSpPr>
          <p:spPr>
            <a:xfrm>
              <a:off x="2725920" y="515160"/>
              <a:ext cx="226800" cy="726120"/>
            </a:xfrm>
            <a:custGeom>
              <a:avLst/>
              <a:gdLst/>
              <a:ahLst/>
              <a:rect l="l" t="t" r="r" b="b"/>
              <a:pathLst>
                <a:path w="121" h="386">
                  <a:moveTo>
                    <a:pt x="106" y="386"/>
                  </a:moveTo>
                  <a:cubicBezTo>
                    <a:pt x="113" y="325"/>
                    <a:pt x="121" y="265"/>
                    <a:pt x="106" y="205"/>
                  </a:cubicBezTo>
                  <a:cubicBezTo>
                    <a:pt x="91" y="145"/>
                    <a:pt x="30" y="46"/>
                    <a:pt x="15" y="23"/>
                  </a:cubicBezTo>
                  <a:cubicBezTo>
                    <a:pt x="0" y="0"/>
                    <a:pt x="7" y="34"/>
                    <a:pt x="15" y="69"/>
                  </a:cubicBezTo>
                </a:path>
              </a:pathLst>
            </a:custGeom>
            <a:noFill/>
            <a:ln cap="rnd" w="28575">
              <a:solidFill>
                <a:srgbClr val="99009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1" name="Shape 177"/>
            <p:cNvSpPr/>
            <p:nvPr/>
          </p:nvSpPr>
          <p:spPr>
            <a:xfrm>
              <a:off x="1433160" y="1241640"/>
              <a:ext cx="3123720" cy="1465920"/>
            </a:xfrm>
            <a:custGeom>
              <a:avLst/>
              <a:gdLst/>
              <a:ahLst/>
              <a:rect l="l" t="t" r="r" b="b"/>
              <a:pathLst>
                <a:path w="1663" h="779">
                  <a:moveTo>
                    <a:pt x="1520" y="136"/>
                  </a:moveTo>
                  <a:cubicBezTo>
                    <a:pt x="1516" y="200"/>
                    <a:pt x="1516" y="266"/>
                    <a:pt x="1520" y="318"/>
                  </a:cubicBezTo>
                  <a:cubicBezTo>
                    <a:pt x="1524" y="370"/>
                    <a:pt x="1528" y="387"/>
                    <a:pt x="1545" y="449"/>
                  </a:cubicBezTo>
                  <a:cubicBezTo>
                    <a:pt x="1562" y="511"/>
                    <a:pt x="1663" y="647"/>
                    <a:pt x="1621" y="693"/>
                  </a:cubicBezTo>
                  <a:cubicBezTo>
                    <a:pt x="1579" y="739"/>
                    <a:pt x="1378" y="721"/>
                    <a:pt x="1293" y="726"/>
                  </a:cubicBezTo>
                  <a:cubicBezTo>
                    <a:pt x="1208" y="731"/>
                    <a:pt x="1179" y="719"/>
                    <a:pt x="1111" y="726"/>
                  </a:cubicBezTo>
                  <a:cubicBezTo>
                    <a:pt x="1043" y="733"/>
                    <a:pt x="976" y="763"/>
                    <a:pt x="885" y="771"/>
                  </a:cubicBezTo>
                  <a:cubicBezTo>
                    <a:pt x="794" y="779"/>
                    <a:pt x="680" y="771"/>
                    <a:pt x="567" y="771"/>
                  </a:cubicBezTo>
                  <a:cubicBezTo>
                    <a:pt x="454" y="771"/>
                    <a:pt x="295" y="771"/>
                    <a:pt x="204" y="771"/>
                  </a:cubicBezTo>
                  <a:cubicBezTo>
                    <a:pt x="113" y="771"/>
                    <a:pt x="46" y="778"/>
                    <a:pt x="23" y="771"/>
                  </a:cubicBezTo>
                  <a:cubicBezTo>
                    <a:pt x="0" y="764"/>
                    <a:pt x="8" y="771"/>
                    <a:pt x="68" y="726"/>
                  </a:cubicBezTo>
                  <a:cubicBezTo>
                    <a:pt x="128" y="681"/>
                    <a:pt x="295" y="575"/>
                    <a:pt x="386" y="499"/>
                  </a:cubicBezTo>
                  <a:cubicBezTo>
                    <a:pt x="477" y="423"/>
                    <a:pt x="544" y="355"/>
                    <a:pt x="612" y="272"/>
                  </a:cubicBezTo>
                  <a:cubicBezTo>
                    <a:pt x="680" y="189"/>
                    <a:pt x="764" y="45"/>
                    <a:pt x="794" y="0"/>
                  </a:cubicBezTo>
                </a:path>
              </a:pathLst>
            </a:custGeom>
            <a:noFill/>
            <a:ln cap="rnd" w="28575">
              <a:solidFill>
                <a:srgbClr val="99009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2" name="Shape 178"/>
            <p:cNvSpPr/>
            <p:nvPr/>
          </p:nvSpPr>
          <p:spPr>
            <a:xfrm>
              <a:off x="2242800" y="2082960"/>
              <a:ext cx="2129760" cy="97560"/>
            </a:xfrm>
            <a:custGeom>
              <a:avLst/>
              <a:gdLst/>
              <a:ahLst/>
              <a:rect l="l" t="t" r="r" b="b"/>
              <a:pathLst>
                <a:path w="1134" h="52">
                  <a:moveTo>
                    <a:pt x="0" y="7"/>
                  </a:moveTo>
                  <a:cubicBezTo>
                    <a:pt x="94" y="3"/>
                    <a:pt x="189" y="0"/>
                    <a:pt x="317" y="7"/>
                  </a:cubicBezTo>
                  <a:cubicBezTo>
                    <a:pt x="445" y="14"/>
                    <a:pt x="635" y="52"/>
                    <a:pt x="771" y="52"/>
                  </a:cubicBezTo>
                  <a:cubicBezTo>
                    <a:pt x="907" y="52"/>
                    <a:pt x="1020" y="29"/>
                    <a:pt x="1134" y="7"/>
                  </a:cubicBezTo>
                </a:path>
              </a:pathLst>
            </a:custGeom>
            <a:noFill/>
            <a:ln cap="rnd" w="28575">
              <a:solidFill>
                <a:srgbClr val="99009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273" name="Shape 179"/>
            <p:cNvCxnSpPr/>
            <p:nvPr/>
          </p:nvCxnSpPr>
          <p:spPr>
            <a:xfrm flipV="1">
              <a:off x="1560960" y="388800"/>
              <a:ext cx="853200" cy="34092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274" name="Shape 180"/>
            <p:cNvCxnSpPr/>
            <p:nvPr/>
          </p:nvCxnSpPr>
          <p:spPr>
            <a:xfrm flipV="1">
              <a:off x="1389960" y="473400"/>
              <a:ext cx="1279440" cy="51228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275" name="Shape 181"/>
            <p:cNvCxnSpPr/>
            <p:nvPr/>
          </p:nvCxnSpPr>
          <p:spPr>
            <a:xfrm flipV="1">
              <a:off x="1305360" y="644760"/>
              <a:ext cx="1533240" cy="59688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276" name="Shape 182"/>
            <p:cNvCxnSpPr/>
            <p:nvPr/>
          </p:nvCxnSpPr>
          <p:spPr>
            <a:xfrm flipV="1">
              <a:off x="1049760" y="1241280"/>
              <a:ext cx="853560" cy="34128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277" name="Shape 183"/>
            <p:cNvCxnSpPr/>
            <p:nvPr/>
          </p:nvCxnSpPr>
          <p:spPr>
            <a:xfrm flipV="1">
              <a:off x="879120" y="1668600"/>
              <a:ext cx="682200" cy="25632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278" name="Shape 184"/>
            <p:cNvCxnSpPr/>
            <p:nvPr/>
          </p:nvCxnSpPr>
          <p:spPr>
            <a:xfrm flipV="1">
              <a:off x="1134360" y="2009520"/>
              <a:ext cx="342360" cy="8676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279" name="Shape 185"/>
            <p:cNvCxnSpPr/>
            <p:nvPr/>
          </p:nvCxnSpPr>
          <p:spPr>
            <a:xfrm>
              <a:off x="2669040" y="813960"/>
              <a:ext cx="255960" cy="34308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280" name="Shape 186"/>
            <p:cNvCxnSpPr/>
            <p:nvPr/>
          </p:nvCxnSpPr>
          <p:spPr>
            <a:xfrm>
              <a:off x="2498400" y="900720"/>
              <a:ext cx="340200" cy="42768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281" name="Shape 187"/>
            <p:cNvCxnSpPr/>
            <p:nvPr/>
          </p:nvCxnSpPr>
          <p:spPr>
            <a:xfrm>
              <a:off x="2327400" y="985320"/>
              <a:ext cx="426600" cy="51228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282" name="Shape 188"/>
            <p:cNvCxnSpPr/>
            <p:nvPr/>
          </p:nvCxnSpPr>
          <p:spPr>
            <a:xfrm>
              <a:off x="2158200" y="1072080"/>
              <a:ext cx="511200" cy="59688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283" name="Shape 189"/>
            <p:cNvCxnSpPr/>
            <p:nvPr/>
          </p:nvCxnSpPr>
          <p:spPr>
            <a:xfrm>
              <a:off x="1987200" y="1156680"/>
              <a:ext cx="511560" cy="59724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284" name="Shape 190"/>
            <p:cNvCxnSpPr/>
            <p:nvPr/>
          </p:nvCxnSpPr>
          <p:spPr>
            <a:xfrm>
              <a:off x="1816200" y="1328040"/>
              <a:ext cx="511560" cy="59688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285" name="Shape 191"/>
            <p:cNvCxnSpPr/>
            <p:nvPr/>
          </p:nvCxnSpPr>
          <p:spPr>
            <a:xfrm>
              <a:off x="1645560" y="1497240"/>
              <a:ext cx="513000" cy="59904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286" name="Shape 192"/>
            <p:cNvCxnSpPr/>
            <p:nvPr/>
          </p:nvCxnSpPr>
          <p:spPr>
            <a:xfrm>
              <a:off x="1560960" y="1753560"/>
              <a:ext cx="426600" cy="51408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287" name="Shape 193"/>
            <p:cNvCxnSpPr/>
            <p:nvPr/>
          </p:nvCxnSpPr>
          <p:spPr>
            <a:xfrm>
              <a:off x="1476360" y="2009520"/>
              <a:ext cx="255960" cy="342720"/>
            </a:xfrm>
            <a:prstGeom prst="straightConnector1">
              <a:avLst/>
            </a:prstGeom>
            <a:ln cap="rnd" w="19050">
              <a:solidFill>
                <a:srgbClr val="0000ff"/>
              </a:solidFill>
              <a:miter/>
            </a:ln>
          </p:spPr>
        </p:cxnSp>
        <p:cxnSp>
          <p:nvCxnSpPr>
            <p:cNvPr id="288" name="Shape 194"/>
            <p:cNvCxnSpPr/>
            <p:nvPr/>
          </p:nvCxnSpPr>
          <p:spPr>
            <a:xfrm>
              <a:off x="1645560" y="217440"/>
              <a:ext cx="360" cy="111096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289" name="Shape 195"/>
            <p:cNvCxnSpPr/>
            <p:nvPr/>
          </p:nvCxnSpPr>
          <p:spPr>
            <a:xfrm>
              <a:off x="1816200" y="217440"/>
              <a:ext cx="360" cy="119556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290" name="Shape 196"/>
            <p:cNvCxnSpPr/>
            <p:nvPr/>
          </p:nvCxnSpPr>
          <p:spPr>
            <a:xfrm>
              <a:off x="1987200" y="217440"/>
              <a:ext cx="360" cy="119556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291" name="Shape 197"/>
            <p:cNvCxnSpPr/>
            <p:nvPr/>
          </p:nvCxnSpPr>
          <p:spPr>
            <a:xfrm>
              <a:off x="2158200" y="217440"/>
              <a:ext cx="360" cy="119556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292" name="Shape 198"/>
            <p:cNvCxnSpPr/>
            <p:nvPr/>
          </p:nvCxnSpPr>
          <p:spPr>
            <a:xfrm>
              <a:off x="2327400" y="217440"/>
              <a:ext cx="360" cy="119556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293" name="Shape 199"/>
            <p:cNvCxnSpPr/>
            <p:nvPr/>
          </p:nvCxnSpPr>
          <p:spPr>
            <a:xfrm>
              <a:off x="2498400" y="217440"/>
              <a:ext cx="360" cy="119556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294" name="Shape 200"/>
            <p:cNvCxnSpPr/>
            <p:nvPr/>
          </p:nvCxnSpPr>
          <p:spPr>
            <a:xfrm>
              <a:off x="2669040" y="217440"/>
              <a:ext cx="360" cy="85500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295" name="Shape 201"/>
            <p:cNvCxnSpPr/>
            <p:nvPr/>
          </p:nvCxnSpPr>
          <p:spPr>
            <a:xfrm flipV="1">
              <a:off x="2838240" y="388800"/>
              <a:ext cx="426960" cy="256320"/>
            </a:xfrm>
            <a:prstGeom prst="straightConnector1">
              <a:avLst/>
            </a:prstGeom>
            <a:ln cap="rnd" w="19050">
              <a:solidFill>
                <a:srgbClr val="990099"/>
              </a:solidFill>
              <a:miter/>
            </a:ln>
          </p:spPr>
        </p:cxnSp>
        <p:cxnSp>
          <p:nvCxnSpPr>
            <p:cNvPr id="296" name="Shape 202"/>
            <p:cNvCxnSpPr/>
            <p:nvPr/>
          </p:nvCxnSpPr>
          <p:spPr>
            <a:xfrm flipV="1">
              <a:off x="2924640" y="473400"/>
              <a:ext cx="682200" cy="427680"/>
            </a:xfrm>
            <a:prstGeom prst="straightConnector1">
              <a:avLst/>
            </a:prstGeom>
            <a:ln cap="rnd" w="19050">
              <a:solidFill>
                <a:srgbClr val="990099"/>
              </a:solidFill>
              <a:miter/>
            </a:ln>
          </p:spPr>
        </p:cxnSp>
        <p:cxnSp>
          <p:nvCxnSpPr>
            <p:cNvPr id="297" name="Shape 203"/>
            <p:cNvCxnSpPr/>
            <p:nvPr/>
          </p:nvCxnSpPr>
          <p:spPr>
            <a:xfrm flipV="1">
              <a:off x="2924640" y="558000"/>
              <a:ext cx="1022400" cy="683640"/>
            </a:xfrm>
            <a:prstGeom prst="straightConnector1">
              <a:avLst/>
            </a:prstGeom>
            <a:ln cap="rnd" w="19050">
              <a:solidFill>
                <a:srgbClr val="990099"/>
              </a:solidFill>
              <a:miter/>
            </a:ln>
          </p:spPr>
        </p:cxnSp>
        <p:cxnSp>
          <p:nvCxnSpPr>
            <p:cNvPr id="298" name="Shape 204"/>
            <p:cNvCxnSpPr/>
            <p:nvPr/>
          </p:nvCxnSpPr>
          <p:spPr>
            <a:xfrm flipV="1">
              <a:off x="3264840" y="729360"/>
              <a:ext cx="937440" cy="599040"/>
            </a:xfrm>
            <a:prstGeom prst="straightConnector1">
              <a:avLst/>
            </a:prstGeom>
            <a:ln cap="rnd" w="19050">
              <a:solidFill>
                <a:srgbClr val="990099"/>
              </a:solidFill>
              <a:miter/>
            </a:ln>
          </p:spPr>
        </p:cxnSp>
        <p:cxnSp>
          <p:nvCxnSpPr>
            <p:cNvPr id="299" name="Shape 205"/>
            <p:cNvCxnSpPr/>
            <p:nvPr/>
          </p:nvCxnSpPr>
          <p:spPr>
            <a:xfrm flipV="1">
              <a:off x="3691080" y="900720"/>
              <a:ext cx="766800" cy="512280"/>
            </a:xfrm>
            <a:prstGeom prst="straightConnector1">
              <a:avLst/>
            </a:prstGeom>
            <a:ln cap="rnd" w="19050">
              <a:solidFill>
                <a:srgbClr val="990099"/>
              </a:solidFill>
              <a:miter/>
            </a:ln>
          </p:spPr>
        </p:cxnSp>
        <p:cxnSp>
          <p:nvCxnSpPr>
            <p:cNvPr id="300" name="Shape 206"/>
            <p:cNvCxnSpPr/>
            <p:nvPr/>
          </p:nvCxnSpPr>
          <p:spPr>
            <a:xfrm flipV="1">
              <a:off x="4031280" y="1328040"/>
              <a:ext cx="257400" cy="169560"/>
            </a:xfrm>
            <a:prstGeom prst="straightConnector1">
              <a:avLst/>
            </a:prstGeom>
            <a:ln cap="rnd" w="19050">
              <a:solidFill>
                <a:srgbClr val="990099"/>
              </a:solidFill>
              <a:miter/>
            </a:ln>
          </p:spPr>
        </p:cxnSp>
        <p:cxnSp>
          <p:nvCxnSpPr>
            <p:cNvPr id="301" name="Shape 207"/>
            <p:cNvCxnSpPr/>
            <p:nvPr/>
          </p:nvCxnSpPr>
          <p:spPr>
            <a:xfrm>
              <a:off x="2582640" y="1753560"/>
              <a:ext cx="171360" cy="34272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302" name="Shape 208"/>
            <p:cNvCxnSpPr/>
            <p:nvPr/>
          </p:nvCxnSpPr>
          <p:spPr>
            <a:xfrm>
              <a:off x="2753640" y="1497240"/>
              <a:ext cx="255960" cy="59904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303" name="Shape 209"/>
            <p:cNvCxnSpPr/>
            <p:nvPr/>
          </p:nvCxnSpPr>
          <p:spPr>
            <a:xfrm>
              <a:off x="2924640" y="1241280"/>
              <a:ext cx="340560" cy="93960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304" name="Shape 210"/>
            <p:cNvCxnSpPr/>
            <p:nvPr/>
          </p:nvCxnSpPr>
          <p:spPr>
            <a:xfrm>
              <a:off x="3264840" y="1328040"/>
              <a:ext cx="255600" cy="85284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305" name="Shape 211"/>
            <p:cNvCxnSpPr/>
            <p:nvPr/>
          </p:nvCxnSpPr>
          <p:spPr>
            <a:xfrm>
              <a:off x="3520080" y="1412640"/>
              <a:ext cx="255960" cy="76824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306" name="Shape 212"/>
            <p:cNvCxnSpPr/>
            <p:nvPr/>
          </p:nvCxnSpPr>
          <p:spPr>
            <a:xfrm>
              <a:off x="3775680" y="1412640"/>
              <a:ext cx="255960" cy="76824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307" name="Shape 214"/>
            <p:cNvCxnSpPr/>
            <p:nvPr/>
          </p:nvCxnSpPr>
          <p:spPr>
            <a:xfrm flipV="1">
              <a:off x="1987200" y="2180520"/>
              <a:ext cx="2386080" cy="8712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308" name="Shape 215"/>
            <p:cNvCxnSpPr/>
            <p:nvPr/>
          </p:nvCxnSpPr>
          <p:spPr>
            <a:xfrm flipV="1">
              <a:off x="1731960" y="2351880"/>
              <a:ext cx="2725920" cy="8532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cxnSp>
          <p:nvCxnSpPr>
            <p:cNvPr id="309" name="Shape 216"/>
            <p:cNvCxnSpPr/>
            <p:nvPr/>
          </p:nvCxnSpPr>
          <p:spPr>
            <a:xfrm flipV="1">
              <a:off x="1645560" y="2523240"/>
              <a:ext cx="2812320" cy="84960"/>
            </a:xfrm>
            <a:prstGeom prst="straightConnector1">
              <a:avLst/>
            </a:prstGeom>
            <a:ln cap="rnd" w="12700">
              <a:solidFill>
                <a:srgbClr val="990099"/>
              </a:solidFill>
              <a:miter/>
            </a:ln>
          </p:spPr>
        </p:cxnSp>
        <p:sp>
          <p:nvSpPr>
            <p:cNvPr id="310" name="Shape 217"/>
            <p:cNvSpPr/>
            <p:nvPr/>
          </p:nvSpPr>
          <p:spPr>
            <a:xfrm>
              <a:off x="4245480" y="1226520"/>
              <a:ext cx="1491120" cy="385560"/>
            </a:xfrm>
            <a:custGeom>
              <a:avLst/>
              <a:gdLst/>
              <a:ahLst/>
              <a:rect l="l" t="t" r="r" b="b"/>
              <a:pathLst>
                <a:path w="794" h="205">
                  <a:moveTo>
                    <a:pt x="23" y="54"/>
                  </a:moveTo>
                  <a:cubicBezTo>
                    <a:pt x="0" y="39"/>
                    <a:pt x="8" y="16"/>
                    <a:pt x="23" y="8"/>
                  </a:cubicBezTo>
                  <a:cubicBezTo>
                    <a:pt x="38" y="0"/>
                    <a:pt x="53" y="8"/>
                    <a:pt x="113" y="8"/>
                  </a:cubicBezTo>
                  <a:cubicBezTo>
                    <a:pt x="173" y="8"/>
                    <a:pt x="317" y="8"/>
                    <a:pt x="385" y="8"/>
                  </a:cubicBezTo>
                  <a:cubicBezTo>
                    <a:pt x="453" y="8"/>
                    <a:pt x="477" y="8"/>
                    <a:pt x="522" y="8"/>
                  </a:cubicBezTo>
                  <a:cubicBezTo>
                    <a:pt x="567" y="8"/>
                    <a:pt x="620" y="0"/>
                    <a:pt x="658" y="8"/>
                  </a:cubicBezTo>
                  <a:cubicBezTo>
                    <a:pt x="696" y="16"/>
                    <a:pt x="725" y="39"/>
                    <a:pt x="748" y="54"/>
                  </a:cubicBezTo>
                  <a:cubicBezTo>
                    <a:pt x="771" y="69"/>
                    <a:pt x="794" y="76"/>
                    <a:pt x="794" y="99"/>
                  </a:cubicBezTo>
                  <a:cubicBezTo>
                    <a:pt x="794" y="122"/>
                    <a:pt x="763" y="175"/>
                    <a:pt x="748" y="190"/>
                  </a:cubicBezTo>
                  <a:cubicBezTo>
                    <a:pt x="733" y="205"/>
                    <a:pt x="733" y="190"/>
                    <a:pt x="703" y="190"/>
                  </a:cubicBezTo>
                  <a:cubicBezTo>
                    <a:pt x="673" y="190"/>
                    <a:pt x="620" y="198"/>
                    <a:pt x="567" y="190"/>
                  </a:cubicBezTo>
                  <a:cubicBezTo>
                    <a:pt x="514" y="182"/>
                    <a:pt x="453" y="159"/>
                    <a:pt x="385" y="144"/>
                  </a:cubicBezTo>
                  <a:cubicBezTo>
                    <a:pt x="317" y="129"/>
                    <a:pt x="219" y="114"/>
                    <a:pt x="159" y="99"/>
                  </a:cubicBezTo>
                  <a:cubicBezTo>
                    <a:pt x="99" y="84"/>
                    <a:pt x="46" y="69"/>
                    <a:pt x="23" y="54"/>
                  </a:cubicBezTo>
                  <a:close/>
                </a:path>
              </a:pathLst>
            </a:custGeom>
            <a:noFill/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1" name="Shape 218"/>
            <p:cNvSpPr/>
            <p:nvPr/>
          </p:nvSpPr>
          <p:spPr>
            <a:xfrm>
              <a:off x="4544280" y="814320"/>
              <a:ext cx="1248840" cy="513360"/>
            </a:xfrm>
            <a:custGeom>
              <a:avLst/>
              <a:gdLst/>
              <a:ahLst/>
              <a:rect l="l" t="t" r="r" b="b"/>
              <a:pathLst>
                <a:path w="665" h="273">
                  <a:moveTo>
                    <a:pt x="0" y="0"/>
                  </a:moveTo>
                  <a:cubicBezTo>
                    <a:pt x="45" y="15"/>
                    <a:pt x="91" y="31"/>
                    <a:pt x="136" y="46"/>
                  </a:cubicBezTo>
                  <a:cubicBezTo>
                    <a:pt x="181" y="61"/>
                    <a:pt x="219" y="84"/>
                    <a:pt x="272" y="91"/>
                  </a:cubicBezTo>
                  <a:cubicBezTo>
                    <a:pt x="325" y="98"/>
                    <a:pt x="393" y="98"/>
                    <a:pt x="453" y="91"/>
                  </a:cubicBezTo>
                  <a:cubicBezTo>
                    <a:pt x="513" y="84"/>
                    <a:pt x="605" y="46"/>
                    <a:pt x="635" y="46"/>
                  </a:cubicBezTo>
                  <a:cubicBezTo>
                    <a:pt x="665" y="46"/>
                    <a:pt x="643" y="61"/>
                    <a:pt x="635" y="91"/>
                  </a:cubicBezTo>
                  <a:cubicBezTo>
                    <a:pt x="627" y="121"/>
                    <a:pt x="597" y="197"/>
                    <a:pt x="589" y="227"/>
                  </a:cubicBezTo>
                  <a:cubicBezTo>
                    <a:pt x="581" y="257"/>
                    <a:pt x="589" y="265"/>
                    <a:pt x="589" y="273"/>
                  </a:cubicBezTo>
                </a:path>
              </a:pathLst>
            </a:custGeom>
            <a:noFill/>
            <a:ln cap="rnd" w="28575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2" name="Shape 219"/>
            <p:cNvSpPr/>
            <p:nvPr/>
          </p:nvSpPr>
          <p:spPr>
            <a:xfrm>
              <a:off x="4373280" y="814320"/>
              <a:ext cx="170640" cy="426960"/>
            </a:xfrm>
            <a:custGeom>
              <a:avLst/>
              <a:gdLst/>
              <a:ahLst/>
              <a:rect l="l" t="t" r="r" b="b"/>
              <a:pathLst>
                <a:path w="91" h="227">
                  <a:moveTo>
                    <a:pt x="91" y="0"/>
                  </a:moveTo>
                  <a:cubicBezTo>
                    <a:pt x="75" y="26"/>
                    <a:pt x="60" y="53"/>
                    <a:pt x="45" y="91"/>
                  </a:cubicBezTo>
                  <a:cubicBezTo>
                    <a:pt x="30" y="129"/>
                    <a:pt x="7" y="204"/>
                    <a:pt x="0" y="227"/>
                  </a:cubicBezTo>
                </a:path>
              </a:pathLst>
            </a:custGeom>
            <a:noFill/>
            <a:ln cap="rnd" w="28575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3" name="Shape 220"/>
            <p:cNvSpPr/>
            <p:nvPr/>
          </p:nvSpPr>
          <p:spPr>
            <a:xfrm>
              <a:off x="4271760" y="1328040"/>
              <a:ext cx="1748520" cy="1258920"/>
            </a:xfrm>
            <a:custGeom>
              <a:avLst/>
              <a:gdLst/>
              <a:ahLst/>
              <a:rect l="l" t="t" r="r" b="b"/>
              <a:pathLst>
                <a:path w="931" h="669">
                  <a:moveTo>
                    <a:pt x="9" y="0"/>
                  </a:moveTo>
                  <a:cubicBezTo>
                    <a:pt x="9" y="38"/>
                    <a:pt x="6" y="76"/>
                    <a:pt x="9" y="136"/>
                  </a:cubicBezTo>
                  <a:cubicBezTo>
                    <a:pt x="12" y="196"/>
                    <a:pt x="0" y="278"/>
                    <a:pt x="26" y="359"/>
                  </a:cubicBezTo>
                  <a:cubicBezTo>
                    <a:pt x="52" y="440"/>
                    <a:pt x="93" y="577"/>
                    <a:pt x="166" y="623"/>
                  </a:cubicBezTo>
                  <a:cubicBezTo>
                    <a:pt x="239" y="669"/>
                    <a:pt x="367" y="633"/>
                    <a:pt x="462" y="635"/>
                  </a:cubicBezTo>
                  <a:cubicBezTo>
                    <a:pt x="557" y="637"/>
                    <a:pt x="658" y="635"/>
                    <a:pt x="734" y="635"/>
                  </a:cubicBezTo>
                  <a:cubicBezTo>
                    <a:pt x="810" y="635"/>
                    <a:pt x="901" y="648"/>
                    <a:pt x="916" y="635"/>
                  </a:cubicBezTo>
                  <a:cubicBezTo>
                    <a:pt x="931" y="622"/>
                    <a:pt x="860" y="615"/>
                    <a:pt x="822" y="555"/>
                  </a:cubicBezTo>
                  <a:cubicBezTo>
                    <a:pt x="784" y="495"/>
                    <a:pt x="711" y="342"/>
                    <a:pt x="689" y="272"/>
                  </a:cubicBezTo>
                  <a:cubicBezTo>
                    <a:pt x="667" y="202"/>
                    <a:pt x="689" y="159"/>
                    <a:pt x="689" y="136"/>
                  </a:cubicBezTo>
                </a:path>
              </a:pathLst>
            </a:custGeom>
            <a:noFill/>
            <a:ln cap="rnd" w="28575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4" name="Shape 221"/>
            <p:cNvSpPr/>
            <p:nvPr/>
          </p:nvSpPr>
          <p:spPr>
            <a:xfrm>
              <a:off x="4288680" y="1497600"/>
              <a:ext cx="1286280" cy="125640"/>
            </a:xfrm>
            <a:custGeom>
              <a:avLst/>
              <a:gdLst/>
              <a:ahLst/>
              <a:rect l="l" t="t" r="r" b="b"/>
              <a:pathLst>
                <a:path w="685" h="67">
                  <a:moveTo>
                    <a:pt x="0" y="0"/>
                  </a:moveTo>
                  <a:cubicBezTo>
                    <a:pt x="59" y="9"/>
                    <a:pt x="243" y="47"/>
                    <a:pt x="357" y="57"/>
                  </a:cubicBezTo>
                  <a:cubicBezTo>
                    <a:pt x="471" y="67"/>
                    <a:pt x="617" y="60"/>
                    <a:pt x="685" y="61"/>
                  </a:cubicBezTo>
                </a:path>
              </a:pathLst>
            </a:custGeom>
            <a:noFill/>
            <a:ln cap="rnd" w="28575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5" name="Shape 222"/>
            <p:cNvSpPr/>
            <p:nvPr/>
          </p:nvSpPr>
          <p:spPr>
            <a:xfrm>
              <a:off x="5736960" y="701280"/>
              <a:ext cx="2257560" cy="1507320"/>
            </a:xfrm>
            <a:custGeom>
              <a:avLst/>
              <a:gdLst/>
              <a:ahLst/>
              <a:rect l="l" t="t" r="r" b="b"/>
              <a:pathLst>
                <a:path w="1202" h="801">
                  <a:moveTo>
                    <a:pt x="0" y="106"/>
                  </a:moveTo>
                  <a:cubicBezTo>
                    <a:pt x="147" y="68"/>
                    <a:pt x="295" y="30"/>
                    <a:pt x="363" y="15"/>
                  </a:cubicBezTo>
                  <a:cubicBezTo>
                    <a:pt x="431" y="0"/>
                    <a:pt x="393" y="15"/>
                    <a:pt x="408" y="15"/>
                  </a:cubicBezTo>
                  <a:cubicBezTo>
                    <a:pt x="423" y="15"/>
                    <a:pt x="438" y="8"/>
                    <a:pt x="453" y="15"/>
                  </a:cubicBezTo>
                  <a:cubicBezTo>
                    <a:pt x="468" y="22"/>
                    <a:pt x="476" y="37"/>
                    <a:pt x="499" y="60"/>
                  </a:cubicBezTo>
                  <a:cubicBezTo>
                    <a:pt x="522" y="83"/>
                    <a:pt x="536" y="128"/>
                    <a:pt x="589" y="151"/>
                  </a:cubicBezTo>
                  <a:cubicBezTo>
                    <a:pt x="642" y="174"/>
                    <a:pt x="756" y="167"/>
                    <a:pt x="816" y="197"/>
                  </a:cubicBezTo>
                  <a:cubicBezTo>
                    <a:pt x="876" y="227"/>
                    <a:pt x="899" y="265"/>
                    <a:pt x="952" y="333"/>
                  </a:cubicBezTo>
                  <a:cubicBezTo>
                    <a:pt x="1005" y="401"/>
                    <a:pt x="1096" y="537"/>
                    <a:pt x="1134" y="605"/>
                  </a:cubicBezTo>
                  <a:cubicBezTo>
                    <a:pt x="1172" y="673"/>
                    <a:pt x="1202" y="711"/>
                    <a:pt x="1179" y="741"/>
                  </a:cubicBezTo>
                  <a:cubicBezTo>
                    <a:pt x="1156" y="771"/>
                    <a:pt x="1081" y="801"/>
                    <a:pt x="998" y="786"/>
                  </a:cubicBezTo>
                  <a:cubicBezTo>
                    <a:pt x="915" y="771"/>
                    <a:pt x="794" y="718"/>
                    <a:pt x="680" y="650"/>
                  </a:cubicBezTo>
                  <a:cubicBezTo>
                    <a:pt x="566" y="582"/>
                    <a:pt x="377" y="423"/>
                    <a:pt x="317" y="378"/>
                  </a:cubicBezTo>
                </a:path>
              </a:pathLst>
            </a:custGeom>
            <a:noFill/>
            <a:ln cap="rnd" w="28575">
              <a:solidFill>
                <a:srgbClr val="cc33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6" name="Shape 223"/>
            <p:cNvSpPr/>
            <p:nvPr/>
          </p:nvSpPr>
          <p:spPr>
            <a:xfrm>
              <a:off x="5565960" y="900720"/>
              <a:ext cx="1263960" cy="682920"/>
            </a:xfrm>
            <a:custGeom>
              <a:avLst/>
              <a:gdLst/>
              <a:ahLst/>
              <a:rect l="l" t="t" r="r" b="b"/>
              <a:pathLst>
                <a:path w="673" h="363">
                  <a:moveTo>
                    <a:pt x="0" y="363"/>
                  </a:moveTo>
                  <a:cubicBezTo>
                    <a:pt x="102" y="347"/>
                    <a:pt x="204" y="332"/>
                    <a:pt x="272" y="317"/>
                  </a:cubicBezTo>
                  <a:cubicBezTo>
                    <a:pt x="340" y="302"/>
                    <a:pt x="348" y="317"/>
                    <a:pt x="408" y="272"/>
                  </a:cubicBezTo>
                  <a:cubicBezTo>
                    <a:pt x="468" y="227"/>
                    <a:pt x="597" y="90"/>
                    <a:pt x="635" y="45"/>
                  </a:cubicBezTo>
                  <a:cubicBezTo>
                    <a:pt x="673" y="0"/>
                    <a:pt x="635" y="0"/>
                    <a:pt x="635" y="0"/>
                  </a:cubicBezTo>
                  <a:cubicBezTo>
                    <a:pt x="635" y="0"/>
                    <a:pt x="635" y="22"/>
                    <a:pt x="635" y="45"/>
                  </a:cubicBezTo>
                </a:path>
              </a:pathLst>
            </a:custGeom>
            <a:noFill/>
            <a:ln cap="rnd" w="28575">
              <a:solidFill>
                <a:srgbClr val="cc33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7" name="Shape 224"/>
            <p:cNvSpPr/>
            <p:nvPr/>
          </p:nvSpPr>
          <p:spPr>
            <a:xfrm>
              <a:off x="5992560" y="2009520"/>
              <a:ext cx="1406520" cy="669600"/>
            </a:xfrm>
            <a:custGeom>
              <a:avLst/>
              <a:gdLst/>
              <a:ahLst/>
              <a:rect l="l" t="t" r="r" b="b"/>
              <a:pathLst>
                <a:path w="749" h="356">
                  <a:moveTo>
                    <a:pt x="0" y="273"/>
                  </a:moveTo>
                  <a:cubicBezTo>
                    <a:pt x="56" y="277"/>
                    <a:pt x="113" y="281"/>
                    <a:pt x="181" y="273"/>
                  </a:cubicBezTo>
                  <a:cubicBezTo>
                    <a:pt x="249" y="265"/>
                    <a:pt x="355" y="235"/>
                    <a:pt x="408" y="227"/>
                  </a:cubicBezTo>
                  <a:cubicBezTo>
                    <a:pt x="461" y="219"/>
                    <a:pt x="446" y="212"/>
                    <a:pt x="499" y="227"/>
                  </a:cubicBezTo>
                  <a:cubicBezTo>
                    <a:pt x="552" y="242"/>
                    <a:pt x="703" y="356"/>
                    <a:pt x="726" y="318"/>
                  </a:cubicBezTo>
                  <a:cubicBezTo>
                    <a:pt x="749" y="280"/>
                    <a:pt x="650" y="53"/>
                    <a:pt x="635" y="0"/>
                  </a:cubicBezTo>
                </a:path>
              </a:pathLst>
            </a:custGeom>
            <a:noFill/>
            <a:ln cap="rnd" w="28575">
              <a:solidFill>
                <a:srgbClr val="cc33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8" name="Shape 225"/>
            <p:cNvSpPr/>
            <p:nvPr/>
          </p:nvSpPr>
          <p:spPr>
            <a:xfrm>
              <a:off x="6646320" y="985680"/>
              <a:ext cx="1305360" cy="1023480"/>
            </a:xfrm>
            <a:custGeom>
              <a:avLst/>
              <a:gdLst/>
              <a:ahLst/>
              <a:rect l="l" t="t" r="r" b="b"/>
              <a:pathLst>
                <a:path w="695" h="544">
                  <a:moveTo>
                    <a:pt x="60" y="0"/>
                  </a:moveTo>
                  <a:cubicBezTo>
                    <a:pt x="41" y="49"/>
                    <a:pt x="22" y="98"/>
                    <a:pt x="15" y="136"/>
                  </a:cubicBezTo>
                  <a:cubicBezTo>
                    <a:pt x="8" y="174"/>
                    <a:pt x="0" y="189"/>
                    <a:pt x="15" y="227"/>
                  </a:cubicBezTo>
                  <a:cubicBezTo>
                    <a:pt x="30" y="265"/>
                    <a:pt x="60" y="325"/>
                    <a:pt x="105" y="363"/>
                  </a:cubicBezTo>
                  <a:cubicBezTo>
                    <a:pt x="150" y="401"/>
                    <a:pt x="242" y="431"/>
                    <a:pt x="287" y="454"/>
                  </a:cubicBezTo>
                  <a:cubicBezTo>
                    <a:pt x="332" y="477"/>
                    <a:pt x="310" y="484"/>
                    <a:pt x="378" y="499"/>
                  </a:cubicBezTo>
                  <a:cubicBezTo>
                    <a:pt x="446" y="514"/>
                    <a:pt x="642" y="537"/>
                    <a:pt x="695" y="544"/>
                  </a:cubicBezTo>
                </a:path>
              </a:pathLst>
            </a:custGeom>
            <a:noFill/>
            <a:ln cap="rnd" w="28575">
              <a:solidFill>
                <a:srgbClr val="cc33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319" name="Shape 226"/>
            <p:cNvCxnSpPr/>
            <p:nvPr/>
          </p:nvCxnSpPr>
          <p:spPr>
            <a:xfrm flipH="1">
              <a:off x="5736960" y="900720"/>
              <a:ext cx="169200" cy="68364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320" name="Shape 227"/>
            <p:cNvCxnSpPr/>
            <p:nvPr/>
          </p:nvCxnSpPr>
          <p:spPr>
            <a:xfrm flipH="1">
              <a:off x="5992200" y="813960"/>
              <a:ext cx="169560" cy="68364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321" name="Shape 228"/>
            <p:cNvCxnSpPr/>
            <p:nvPr/>
          </p:nvCxnSpPr>
          <p:spPr>
            <a:xfrm flipH="1">
              <a:off x="6247800" y="729360"/>
              <a:ext cx="171360" cy="68364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322" name="Shape 229"/>
            <p:cNvCxnSpPr/>
            <p:nvPr/>
          </p:nvCxnSpPr>
          <p:spPr>
            <a:xfrm flipH="1">
              <a:off x="6503400" y="729360"/>
              <a:ext cx="84600" cy="51228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323" name="Shape 230"/>
            <p:cNvCxnSpPr/>
            <p:nvPr/>
          </p:nvCxnSpPr>
          <p:spPr>
            <a:xfrm flipV="1">
              <a:off x="5565960" y="1584000"/>
              <a:ext cx="937800" cy="16992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324" name="Shape 231"/>
            <p:cNvCxnSpPr/>
            <p:nvPr/>
          </p:nvCxnSpPr>
          <p:spPr>
            <a:xfrm flipV="1">
              <a:off x="5650560" y="1753560"/>
              <a:ext cx="1023840" cy="17136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325" name="Shape 232"/>
            <p:cNvCxnSpPr/>
            <p:nvPr/>
          </p:nvCxnSpPr>
          <p:spPr>
            <a:xfrm flipV="1">
              <a:off x="5736960" y="1924560"/>
              <a:ext cx="1193040" cy="17172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326" name="Shape 233"/>
            <p:cNvCxnSpPr/>
            <p:nvPr/>
          </p:nvCxnSpPr>
          <p:spPr>
            <a:xfrm flipV="1">
              <a:off x="5821200" y="2095920"/>
              <a:ext cx="1449000" cy="25632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327" name="Shape 234"/>
            <p:cNvCxnSpPr/>
            <p:nvPr/>
          </p:nvCxnSpPr>
          <p:spPr>
            <a:xfrm flipV="1">
              <a:off x="6247800" y="2351880"/>
              <a:ext cx="1022400" cy="17172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328" name="Shape 235"/>
            <p:cNvCxnSpPr/>
            <p:nvPr/>
          </p:nvCxnSpPr>
          <p:spPr>
            <a:xfrm>
              <a:off x="6418800" y="1328040"/>
              <a:ext cx="1362240" cy="85284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329" name="Shape 236"/>
            <p:cNvCxnSpPr/>
            <p:nvPr/>
          </p:nvCxnSpPr>
          <p:spPr>
            <a:xfrm>
              <a:off x="6587640" y="1156680"/>
              <a:ext cx="1364400" cy="85320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330" name="Shape 237"/>
            <p:cNvCxnSpPr/>
            <p:nvPr/>
          </p:nvCxnSpPr>
          <p:spPr>
            <a:xfrm>
              <a:off x="6758640" y="985320"/>
              <a:ext cx="937800" cy="59904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331" name="Shape 238"/>
            <p:cNvCxnSpPr/>
            <p:nvPr/>
          </p:nvCxnSpPr>
          <p:spPr>
            <a:xfrm flipV="1">
              <a:off x="6674040" y="1156680"/>
              <a:ext cx="682560" cy="17172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332" name="Shape 239"/>
            <p:cNvCxnSpPr/>
            <p:nvPr/>
          </p:nvCxnSpPr>
          <p:spPr>
            <a:xfrm flipV="1">
              <a:off x="6758640" y="1412640"/>
              <a:ext cx="766800" cy="17172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333" name="Shape 240"/>
            <p:cNvCxnSpPr/>
            <p:nvPr/>
          </p:nvCxnSpPr>
          <p:spPr>
            <a:xfrm flipV="1">
              <a:off x="7014240" y="1584000"/>
              <a:ext cx="682200" cy="16992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334" name="Shape 241"/>
            <p:cNvCxnSpPr/>
            <p:nvPr/>
          </p:nvCxnSpPr>
          <p:spPr>
            <a:xfrm flipV="1">
              <a:off x="7440480" y="1839960"/>
              <a:ext cx="426960" cy="84960"/>
            </a:xfrm>
            <a:prstGeom prst="straightConnector1">
              <a:avLst/>
            </a:prstGeom>
            <a:ln cap="rnd" w="12700">
              <a:solidFill>
                <a:srgbClr val="cc3300"/>
              </a:solidFill>
              <a:miter/>
            </a:ln>
          </p:spPr>
        </p:cxnSp>
        <p:cxnSp>
          <p:nvCxnSpPr>
            <p:cNvPr id="335" name="Shape 242"/>
            <p:cNvCxnSpPr/>
            <p:nvPr/>
          </p:nvCxnSpPr>
          <p:spPr>
            <a:xfrm flipV="1">
              <a:off x="4288320" y="1584000"/>
              <a:ext cx="596160" cy="340920"/>
            </a:xfrm>
            <a:prstGeom prst="straightConnector1">
              <a:avLst/>
            </a:prstGeom>
            <a:ln cap="rnd" w="12700">
              <a:solidFill>
                <a:srgbClr val="ff0000"/>
              </a:solidFill>
              <a:miter/>
            </a:ln>
          </p:spPr>
        </p:cxnSp>
        <p:cxnSp>
          <p:nvCxnSpPr>
            <p:cNvPr id="336" name="Shape 243"/>
            <p:cNvCxnSpPr/>
            <p:nvPr/>
          </p:nvCxnSpPr>
          <p:spPr>
            <a:xfrm flipV="1">
              <a:off x="4372920" y="1668600"/>
              <a:ext cx="853200" cy="512280"/>
            </a:xfrm>
            <a:prstGeom prst="straightConnector1">
              <a:avLst/>
            </a:prstGeom>
            <a:ln cap="rnd" w="12700">
              <a:solidFill>
                <a:srgbClr val="ff0000"/>
              </a:solidFill>
              <a:miter/>
            </a:ln>
          </p:spPr>
        </p:cxnSp>
        <p:cxnSp>
          <p:nvCxnSpPr>
            <p:cNvPr id="337" name="Shape 244"/>
            <p:cNvCxnSpPr/>
            <p:nvPr/>
          </p:nvCxnSpPr>
          <p:spPr>
            <a:xfrm flipV="1">
              <a:off x="4543920" y="1753560"/>
              <a:ext cx="1022400" cy="598680"/>
            </a:xfrm>
            <a:prstGeom prst="straightConnector1">
              <a:avLst/>
            </a:prstGeom>
            <a:ln cap="rnd" w="12700">
              <a:solidFill>
                <a:srgbClr val="ff0000"/>
              </a:solidFill>
              <a:miter/>
            </a:ln>
          </p:spPr>
        </p:cxnSp>
        <p:cxnSp>
          <p:nvCxnSpPr>
            <p:cNvPr id="338" name="Shape 245"/>
            <p:cNvCxnSpPr/>
            <p:nvPr/>
          </p:nvCxnSpPr>
          <p:spPr>
            <a:xfrm flipV="1">
              <a:off x="4799520" y="2009520"/>
              <a:ext cx="851400" cy="514080"/>
            </a:xfrm>
            <a:prstGeom prst="straightConnector1">
              <a:avLst/>
            </a:prstGeom>
            <a:ln cap="rnd" w="12700">
              <a:solidFill>
                <a:srgbClr val="ff0000"/>
              </a:solidFill>
              <a:miter/>
            </a:ln>
          </p:spPr>
        </p:cxnSp>
        <p:cxnSp>
          <p:nvCxnSpPr>
            <p:cNvPr id="339" name="Shape 246"/>
            <p:cNvCxnSpPr/>
            <p:nvPr/>
          </p:nvCxnSpPr>
          <p:spPr>
            <a:xfrm flipV="1">
              <a:off x="5310360" y="2266200"/>
              <a:ext cx="373320" cy="257400"/>
            </a:xfrm>
            <a:prstGeom prst="straightConnector1">
              <a:avLst/>
            </a:prstGeom>
            <a:ln cap="rnd" w="12700">
              <a:solidFill>
                <a:srgbClr val="ff0000"/>
              </a:solidFill>
              <a:miter/>
            </a:ln>
          </p:spPr>
        </p:cxnSp>
        <p:sp>
          <p:nvSpPr>
            <p:cNvPr id="340" name="Shape 247"/>
            <p:cNvSpPr/>
            <p:nvPr/>
          </p:nvSpPr>
          <p:spPr>
            <a:xfrm>
              <a:off x="1731960" y="1413000"/>
              <a:ext cx="42624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1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341" name="Shape 248"/>
            <p:cNvSpPr/>
            <p:nvPr/>
          </p:nvSpPr>
          <p:spPr>
            <a:xfrm>
              <a:off x="1050120" y="1328040"/>
              <a:ext cx="5950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2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342" name="Shape 249"/>
            <p:cNvSpPr/>
            <p:nvPr/>
          </p:nvSpPr>
          <p:spPr>
            <a:xfrm>
              <a:off x="2158560" y="46440"/>
              <a:ext cx="5950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3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343" name="Shape 250"/>
            <p:cNvSpPr/>
            <p:nvPr/>
          </p:nvSpPr>
          <p:spPr>
            <a:xfrm>
              <a:off x="3264840" y="558360"/>
              <a:ext cx="5950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4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344" name="Shape 251"/>
            <p:cNvSpPr/>
            <p:nvPr/>
          </p:nvSpPr>
          <p:spPr>
            <a:xfrm>
              <a:off x="3264840" y="1328040"/>
              <a:ext cx="5950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5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345" name="Shape 252"/>
            <p:cNvSpPr/>
            <p:nvPr/>
          </p:nvSpPr>
          <p:spPr>
            <a:xfrm>
              <a:off x="3180240" y="2009520"/>
              <a:ext cx="5950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6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346" name="Shape 253"/>
            <p:cNvSpPr/>
            <p:nvPr/>
          </p:nvSpPr>
          <p:spPr>
            <a:xfrm>
              <a:off x="4373280" y="652320"/>
              <a:ext cx="5950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7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347" name="Shape 254"/>
            <p:cNvSpPr/>
            <p:nvPr/>
          </p:nvSpPr>
          <p:spPr>
            <a:xfrm>
              <a:off x="5055120" y="985680"/>
              <a:ext cx="5950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8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348" name="Shape 255"/>
            <p:cNvSpPr/>
            <p:nvPr/>
          </p:nvSpPr>
          <p:spPr>
            <a:xfrm>
              <a:off x="4799520" y="1668960"/>
              <a:ext cx="5950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9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349" name="Shape 256"/>
            <p:cNvSpPr/>
            <p:nvPr/>
          </p:nvSpPr>
          <p:spPr>
            <a:xfrm>
              <a:off x="5821560" y="729720"/>
              <a:ext cx="9370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10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350" name="Shape 257"/>
            <p:cNvSpPr/>
            <p:nvPr/>
          </p:nvSpPr>
          <p:spPr>
            <a:xfrm>
              <a:off x="5906160" y="1668960"/>
              <a:ext cx="9370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11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351" name="Shape 258"/>
            <p:cNvSpPr/>
            <p:nvPr/>
          </p:nvSpPr>
          <p:spPr>
            <a:xfrm>
              <a:off x="7098840" y="1676520"/>
              <a:ext cx="9370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12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352" name="Shape 259"/>
            <p:cNvSpPr/>
            <p:nvPr/>
          </p:nvSpPr>
          <p:spPr>
            <a:xfrm>
              <a:off x="6674400" y="900720"/>
              <a:ext cx="9370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13</a:t>
              </a:r>
              <a:endParaRPr b="0" lang="ru-RU" sz="3600" spc="-1" strike="noStrike">
                <a:latin typeface="Arial"/>
              </a:endParaRPr>
            </a:p>
          </p:txBody>
        </p:sp>
      </p:grpSp>
      <p:sp>
        <p:nvSpPr>
          <p:cNvPr id="353" name="TextBox 1"/>
          <p:cNvSpPr/>
          <p:nvPr/>
        </p:nvSpPr>
        <p:spPr>
          <a:xfrm>
            <a:off x="900720" y="3573000"/>
            <a:ext cx="7991280" cy="283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І – лопатка ( а- плечова, б – заплечова): ІІ – шийна: ІІІ – спинна: І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V</a:t>
            </a: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- пружок: 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V-</a:t>
            </a: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грудинка: 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VI-</a:t>
            </a: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вирізка: 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VII-</a:t>
            </a: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тазостегнова( а- внутрішня, б – бокова, в-зовнішня, г-верхня): 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VIII-</a:t>
            </a: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поперекова ( тонкий край):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I</a:t>
            </a: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Х-черевна частина ( пахвинка): Х-підлопаткова частина: ХІ-гомілка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1-плечова,  2-заплечна, 3-підлопаточна,4-товстий край, 5-покрома, 6-грудинка, 7-тонкий край, 8-вирізка, 9-пашина, 10-верхня частина, 11-бокова частина, 12-наружна частина, 13- внутрішня.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288"/>
          <p:cNvSpPr/>
          <p:nvPr/>
        </p:nvSpPr>
        <p:spPr>
          <a:xfrm flipH="1">
            <a:off x="136800" y="88560"/>
            <a:ext cx="8819640" cy="57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  <a:scene3d>
              <a:camera prst="orthographicFront"/>
              <a:lightRig dir="t" rig="flat">
                <a:rot lat="0" lon="0" rev="18900000"/>
              </a:lightRig>
            </a:scene3d>
            <a:sp3d extrusionH="31750" contourW="6350" prstMaterial="powder">
              <a:bevelT prst="angle" w="19050" h="19050"/>
              <a:contourClr>
                <a:schemeClr val="accent3"/>
              </a:contourClr>
            </a:sp3d>
          </a:bodyPr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chemeClr val="accent3"/>
                </a:solidFill>
                <a:latin typeface="Comic Sans MS"/>
                <a:ea typeface="Times New Roman"/>
              </a:rPr>
              <a:t>Схема розбирання свинячої туші</a:t>
            </a:r>
            <a:endParaRPr b="0" lang="ru-RU" sz="3200" spc="-1" strike="noStrike">
              <a:latin typeface="Arial"/>
            </a:endParaRPr>
          </a:p>
        </p:txBody>
      </p:sp>
      <p:grpSp>
        <p:nvGrpSpPr>
          <p:cNvPr id="355" name="Группа 1"/>
          <p:cNvGrpSpPr/>
          <p:nvPr/>
        </p:nvGrpSpPr>
        <p:grpSpPr>
          <a:xfrm>
            <a:off x="1148760" y="600480"/>
            <a:ext cx="7559280" cy="2755440"/>
            <a:chOff x="1148760" y="600480"/>
            <a:chExt cx="7559280" cy="2755440"/>
          </a:xfrm>
        </p:grpSpPr>
        <p:sp>
          <p:nvSpPr>
            <p:cNvPr id="356" name="Shape 289"/>
            <p:cNvSpPr/>
            <p:nvPr/>
          </p:nvSpPr>
          <p:spPr>
            <a:xfrm>
              <a:off x="1148760" y="600480"/>
              <a:ext cx="7559280" cy="2755440"/>
            </a:xfrm>
            <a:prstGeom prst="rect">
              <a:avLst/>
            </a:prstGeom>
            <a:blipFill rotWithShape="0">
              <a:blip r:embed="rId1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7" name="Shape 291"/>
            <p:cNvSpPr/>
            <p:nvPr/>
          </p:nvSpPr>
          <p:spPr>
            <a:xfrm>
              <a:off x="1364760" y="816120"/>
              <a:ext cx="1800000" cy="1150560"/>
            </a:xfrm>
            <a:custGeom>
              <a:avLst/>
              <a:gdLst/>
              <a:ahLst/>
              <a:rect l="l" t="t" r="r" b="b"/>
              <a:pathLst>
                <a:path w="1134" h="725">
                  <a:moveTo>
                    <a:pt x="0" y="725"/>
                  </a:moveTo>
                  <a:lnTo>
                    <a:pt x="817" y="725"/>
                  </a:lnTo>
                  <a:lnTo>
                    <a:pt x="1134" y="0"/>
                  </a:lnTo>
                  <a:lnTo>
                    <a:pt x="998" y="0"/>
                  </a:lnTo>
                  <a:lnTo>
                    <a:pt x="544" y="90"/>
                  </a:lnTo>
                  <a:lnTo>
                    <a:pt x="363" y="136"/>
                  </a:lnTo>
                  <a:lnTo>
                    <a:pt x="272" y="181"/>
                  </a:lnTo>
                  <a:lnTo>
                    <a:pt x="181" y="362"/>
                  </a:lnTo>
                  <a:lnTo>
                    <a:pt x="136" y="408"/>
                  </a:lnTo>
                  <a:lnTo>
                    <a:pt x="45" y="544"/>
                  </a:lnTo>
                  <a:lnTo>
                    <a:pt x="0" y="635"/>
                  </a:lnTo>
                  <a:lnTo>
                    <a:pt x="0" y="725"/>
                  </a:lnTo>
                  <a:close/>
                </a:path>
              </a:pathLst>
            </a:custGeom>
            <a:solidFill>
              <a:srgbClr val="3627f3">
                <a:alpha val="75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8" name="Shape 292"/>
            <p:cNvSpPr/>
            <p:nvPr/>
          </p:nvSpPr>
          <p:spPr>
            <a:xfrm>
              <a:off x="2098080" y="779760"/>
              <a:ext cx="4509720" cy="1195200"/>
            </a:xfrm>
            <a:custGeom>
              <a:avLst/>
              <a:gdLst/>
              <a:ahLst/>
              <a:rect l="l" t="t" r="r" b="b"/>
              <a:pathLst>
                <a:path w="2841" h="753">
                  <a:moveTo>
                    <a:pt x="355" y="748"/>
                  </a:moveTo>
                  <a:cubicBezTo>
                    <a:pt x="0" y="753"/>
                    <a:pt x="349" y="742"/>
                    <a:pt x="354" y="732"/>
                  </a:cubicBezTo>
                  <a:cubicBezTo>
                    <a:pt x="359" y="722"/>
                    <a:pt x="367" y="721"/>
                    <a:pt x="384" y="690"/>
                  </a:cubicBezTo>
                  <a:cubicBezTo>
                    <a:pt x="401" y="659"/>
                    <a:pt x="423" y="620"/>
                    <a:pt x="456" y="546"/>
                  </a:cubicBezTo>
                  <a:cubicBezTo>
                    <a:pt x="489" y="472"/>
                    <a:pt x="553" y="313"/>
                    <a:pt x="581" y="249"/>
                  </a:cubicBezTo>
                  <a:cubicBezTo>
                    <a:pt x="609" y="185"/>
                    <a:pt x="612" y="197"/>
                    <a:pt x="627" y="159"/>
                  </a:cubicBezTo>
                  <a:cubicBezTo>
                    <a:pt x="642" y="121"/>
                    <a:pt x="657" y="46"/>
                    <a:pt x="672" y="23"/>
                  </a:cubicBezTo>
                  <a:cubicBezTo>
                    <a:pt x="687" y="0"/>
                    <a:pt x="656" y="16"/>
                    <a:pt x="717" y="23"/>
                  </a:cubicBezTo>
                  <a:cubicBezTo>
                    <a:pt x="778" y="30"/>
                    <a:pt x="929" y="53"/>
                    <a:pt x="1035" y="68"/>
                  </a:cubicBezTo>
                  <a:cubicBezTo>
                    <a:pt x="1141" y="83"/>
                    <a:pt x="1254" y="98"/>
                    <a:pt x="1352" y="113"/>
                  </a:cubicBezTo>
                  <a:cubicBezTo>
                    <a:pt x="1450" y="128"/>
                    <a:pt x="1542" y="144"/>
                    <a:pt x="1625" y="159"/>
                  </a:cubicBezTo>
                  <a:cubicBezTo>
                    <a:pt x="1708" y="174"/>
                    <a:pt x="1776" y="197"/>
                    <a:pt x="1851" y="204"/>
                  </a:cubicBezTo>
                  <a:cubicBezTo>
                    <a:pt x="1926" y="211"/>
                    <a:pt x="1995" y="211"/>
                    <a:pt x="2078" y="204"/>
                  </a:cubicBezTo>
                  <a:cubicBezTo>
                    <a:pt x="2161" y="197"/>
                    <a:pt x="2274" y="166"/>
                    <a:pt x="2350" y="159"/>
                  </a:cubicBezTo>
                  <a:cubicBezTo>
                    <a:pt x="2426" y="152"/>
                    <a:pt x="2494" y="159"/>
                    <a:pt x="2532" y="159"/>
                  </a:cubicBezTo>
                  <a:cubicBezTo>
                    <a:pt x="2570" y="159"/>
                    <a:pt x="2577" y="121"/>
                    <a:pt x="2577" y="159"/>
                  </a:cubicBezTo>
                  <a:cubicBezTo>
                    <a:pt x="2577" y="197"/>
                    <a:pt x="2547" y="302"/>
                    <a:pt x="2532" y="385"/>
                  </a:cubicBezTo>
                  <a:cubicBezTo>
                    <a:pt x="2517" y="468"/>
                    <a:pt x="2494" y="608"/>
                    <a:pt x="2486" y="658"/>
                  </a:cubicBezTo>
                  <a:cubicBezTo>
                    <a:pt x="2478" y="708"/>
                    <a:pt x="2484" y="677"/>
                    <a:pt x="2484" y="684"/>
                  </a:cubicBezTo>
                  <a:cubicBezTo>
                    <a:pt x="2484" y="691"/>
                    <a:pt x="2841" y="692"/>
                    <a:pt x="2486" y="703"/>
                  </a:cubicBezTo>
                  <a:cubicBezTo>
                    <a:pt x="2131" y="714"/>
                    <a:pt x="735" y="743"/>
                    <a:pt x="355" y="74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cc00">
                    <a:alpha val="75294"/>
                  </a:srgbClr>
                </a:gs>
                <a:gs pos="100000">
                  <a:srgbClr val="f002e3">
                    <a:alpha val="76078"/>
                  </a:srgbClr>
                </a:gs>
              </a:gsLst>
              <a:lin ang="5400000"/>
            </a:gra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9" name="Shape 293"/>
            <p:cNvSpPr/>
            <p:nvPr/>
          </p:nvSpPr>
          <p:spPr>
            <a:xfrm>
              <a:off x="1317240" y="1867320"/>
              <a:ext cx="612360" cy="759960"/>
            </a:xfrm>
            <a:custGeom>
              <a:avLst/>
              <a:gdLst/>
              <a:ahLst/>
              <a:rect l="l" t="t" r="r" b="b"/>
              <a:pathLst>
                <a:path w="386" h="479">
                  <a:moveTo>
                    <a:pt x="121" y="426"/>
                  </a:moveTo>
                  <a:cubicBezTo>
                    <a:pt x="76" y="479"/>
                    <a:pt x="92" y="413"/>
                    <a:pt x="75" y="381"/>
                  </a:cubicBezTo>
                  <a:cubicBezTo>
                    <a:pt x="58" y="349"/>
                    <a:pt x="25" y="287"/>
                    <a:pt x="18" y="233"/>
                  </a:cubicBezTo>
                  <a:cubicBezTo>
                    <a:pt x="11" y="179"/>
                    <a:pt x="0" y="90"/>
                    <a:pt x="30" y="59"/>
                  </a:cubicBezTo>
                  <a:cubicBezTo>
                    <a:pt x="60" y="28"/>
                    <a:pt x="153" y="49"/>
                    <a:pt x="198" y="47"/>
                  </a:cubicBezTo>
                  <a:cubicBezTo>
                    <a:pt x="243" y="45"/>
                    <a:pt x="275" y="47"/>
                    <a:pt x="300" y="47"/>
                  </a:cubicBezTo>
                  <a:cubicBezTo>
                    <a:pt x="325" y="47"/>
                    <a:pt x="340" y="44"/>
                    <a:pt x="348" y="47"/>
                  </a:cubicBezTo>
                  <a:cubicBezTo>
                    <a:pt x="356" y="50"/>
                    <a:pt x="386" y="0"/>
                    <a:pt x="348" y="63"/>
                  </a:cubicBezTo>
                  <a:cubicBezTo>
                    <a:pt x="310" y="126"/>
                    <a:pt x="166" y="373"/>
                    <a:pt x="121" y="426"/>
                  </a:cubicBezTo>
                  <a:close/>
                </a:path>
              </a:pathLst>
            </a:custGeom>
            <a:gradFill rotWithShape="0">
              <a:gsLst>
                <a:gs pos="0">
                  <a:srgbClr val="ffcdc5">
                    <a:alpha val="75294"/>
                  </a:srgbClr>
                </a:gs>
                <a:gs pos="100000">
                  <a:srgbClr val="f002fb">
                    <a:alpha val="76078"/>
                  </a:srgbClr>
                </a:gs>
              </a:gsLst>
              <a:lin ang="5400000"/>
            </a:gra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0" name="Shape 294"/>
            <p:cNvSpPr/>
            <p:nvPr/>
          </p:nvSpPr>
          <p:spPr>
            <a:xfrm>
              <a:off x="2534760" y="1908360"/>
              <a:ext cx="3897000" cy="1072800"/>
            </a:xfrm>
            <a:custGeom>
              <a:avLst/>
              <a:gdLst/>
              <a:ahLst/>
              <a:rect l="l" t="t" r="r" b="b"/>
              <a:pathLst>
                <a:path w="2455" h="676">
                  <a:moveTo>
                    <a:pt x="25" y="555"/>
                  </a:moveTo>
                  <a:cubicBezTo>
                    <a:pt x="0" y="606"/>
                    <a:pt x="17" y="570"/>
                    <a:pt x="34" y="582"/>
                  </a:cubicBezTo>
                  <a:cubicBezTo>
                    <a:pt x="51" y="594"/>
                    <a:pt x="50" y="612"/>
                    <a:pt x="125" y="627"/>
                  </a:cubicBezTo>
                  <a:cubicBezTo>
                    <a:pt x="200" y="642"/>
                    <a:pt x="374" y="668"/>
                    <a:pt x="488" y="672"/>
                  </a:cubicBezTo>
                  <a:cubicBezTo>
                    <a:pt x="602" y="676"/>
                    <a:pt x="698" y="666"/>
                    <a:pt x="811" y="651"/>
                  </a:cubicBezTo>
                  <a:cubicBezTo>
                    <a:pt x="924" y="636"/>
                    <a:pt x="1075" y="598"/>
                    <a:pt x="1168" y="582"/>
                  </a:cubicBezTo>
                  <a:cubicBezTo>
                    <a:pt x="1261" y="566"/>
                    <a:pt x="1306" y="559"/>
                    <a:pt x="1369" y="555"/>
                  </a:cubicBezTo>
                  <a:cubicBezTo>
                    <a:pt x="1432" y="551"/>
                    <a:pt x="1499" y="551"/>
                    <a:pt x="1549" y="555"/>
                  </a:cubicBezTo>
                  <a:cubicBezTo>
                    <a:pt x="1599" y="559"/>
                    <a:pt x="1602" y="573"/>
                    <a:pt x="1667" y="582"/>
                  </a:cubicBezTo>
                  <a:cubicBezTo>
                    <a:pt x="1732" y="591"/>
                    <a:pt x="1860" y="609"/>
                    <a:pt x="1939" y="609"/>
                  </a:cubicBezTo>
                  <a:cubicBezTo>
                    <a:pt x="2018" y="609"/>
                    <a:pt x="2064" y="602"/>
                    <a:pt x="2143" y="585"/>
                  </a:cubicBezTo>
                  <a:cubicBezTo>
                    <a:pt x="2222" y="568"/>
                    <a:pt x="2371" y="523"/>
                    <a:pt x="2413" y="507"/>
                  </a:cubicBezTo>
                  <a:cubicBezTo>
                    <a:pt x="2455" y="491"/>
                    <a:pt x="2406" y="505"/>
                    <a:pt x="2393" y="491"/>
                  </a:cubicBezTo>
                  <a:cubicBezTo>
                    <a:pt x="2380" y="477"/>
                    <a:pt x="2350" y="453"/>
                    <a:pt x="2335" y="423"/>
                  </a:cubicBezTo>
                  <a:cubicBezTo>
                    <a:pt x="2320" y="393"/>
                    <a:pt x="2315" y="351"/>
                    <a:pt x="2302" y="309"/>
                  </a:cubicBezTo>
                  <a:cubicBezTo>
                    <a:pt x="2289" y="267"/>
                    <a:pt x="2264" y="218"/>
                    <a:pt x="2257" y="173"/>
                  </a:cubicBezTo>
                  <a:cubicBezTo>
                    <a:pt x="2250" y="128"/>
                    <a:pt x="2258" y="65"/>
                    <a:pt x="2257" y="37"/>
                  </a:cubicBezTo>
                  <a:cubicBezTo>
                    <a:pt x="2256" y="9"/>
                    <a:pt x="2314" y="6"/>
                    <a:pt x="2251" y="3"/>
                  </a:cubicBezTo>
                  <a:cubicBezTo>
                    <a:pt x="2188" y="0"/>
                    <a:pt x="2165" y="15"/>
                    <a:pt x="1879" y="21"/>
                  </a:cubicBezTo>
                  <a:cubicBezTo>
                    <a:pt x="1593" y="27"/>
                    <a:pt x="759" y="33"/>
                    <a:pt x="533" y="37"/>
                  </a:cubicBezTo>
                  <a:cubicBezTo>
                    <a:pt x="307" y="41"/>
                    <a:pt x="531" y="34"/>
                    <a:pt x="523" y="45"/>
                  </a:cubicBezTo>
                  <a:cubicBezTo>
                    <a:pt x="515" y="56"/>
                    <a:pt x="502" y="79"/>
                    <a:pt x="487" y="105"/>
                  </a:cubicBezTo>
                  <a:cubicBezTo>
                    <a:pt x="472" y="131"/>
                    <a:pt x="466" y="158"/>
                    <a:pt x="433" y="201"/>
                  </a:cubicBezTo>
                  <a:cubicBezTo>
                    <a:pt x="400" y="244"/>
                    <a:pt x="357" y="304"/>
                    <a:pt x="289" y="363"/>
                  </a:cubicBezTo>
                  <a:cubicBezTo>
                    <a:pt x="221" y="422"/>
                    <a:pt x="80" y="515"/>
                    <a:pt x="25" y="555"/>
                  </a:cubicBezTo>
                  <a:close/>
                </a:path>
              </a:pathLst>
            </a:custGeom>
            <a:gradFill rotWithShape="0">
              <a:gsLst>
                <a:gs pos="0">
                  <a:srgbClr val="ffcdc5">
                    <a:alpha val="75294"/>
                  </a:srgbClr>
                </a:gs>
                <a:gs pos="100000">
                  <a:srgbClr val="f002ca">
                    <a:alpha val="75294"/>
                  </a:srgbClr>
                </a:gs>
              </a:gsLst>
              <a:lin ang="5400000"/>
            </a:gra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1" name="Shape 295"/>
            <p:cNvSpPr/>
            <p:nvPr/>
          </p:nvSpPr>
          <p:spPr>
            <a:xfrm>
              <a:off x="6098760" y="981360"/>
              <a:ext cx="2522160" cy="1825200"/>
            </a:xfrm>
            <a:custGeom>
              <a:avLst/>
              <a:gdLst/>
              <a:ahLst/>
              <a:rect l="l" t="t" r="r" b="b"/>
              <a:pathLst>
                <a:path w="1589" h="1150">
                  <a:moveTo>
                    <a:pt x="84" y="29"/>
                  </a:moveTo>
                  <a:cubicBezTo>
                    <a:pt x="43" y="58"/>
                    <a:pt x="50" y="127"/>
                    <a:pt x="36" y="209"/>
                  </a:cubicBezTo>
                  <a:cubicBezTo>
                    <a:pt x="22" y="291"/>
                    <a:pt x="0" y="421"/>
                    <a:pt x="0" y="521"/>
                  </a:cubicBezTo>
                  <a:cubicBezTo>
                    <a:pt x="0" y="621"/>
                    <a:pt x="11" y="717"/>
                    <a:pt x="36" y="809"/>
                  </a:cubicBezTo>
                  <a:cubicBezTo>
                    <a:pt x="61" y="901"/>
                    <a:pt x="114" y="1031"/>
                    <a:pt x="148" y="1075"/>
                  </a:cubicBezTo>
                  <a:cubicBezTo>
                    <a:pt x="182" y="1119"/>
                    <a:pt x="180" y="1081"/>
                    <a:pt x="240" y="1073"/>
                  </a:cubicBezTo>
                  <a:cubicBezTo>
                    <a:pt x="300" y="1065"/>
                    <a:pt x="428" y="1030"/>
                    <a:pt x="511" y="1030"/>
                  </a:cubicBezTo>
                  <a:cubicBezTo>
                    <a:pt x="594" y="1030"/>
                    <a:pt x="663" y="1060"/>
                    <a:pt x="738" y="1075"/>
                  </a:cubicBezTo>
                  <a:cubicBezTo>
                    <a:pt x="813" y="1090"/>
                    <a:pt x="909" y="1112"/>
                    <a:pt x="964" y="1120"/>
                  </a:cubicBezTo>
                  <a:cubicBezTo>
                    <a:pt x="1019" y="1128"/>
                    <a:pt x="1032" y="1124"/>
                    <a:pt x="1068" y="1121"/>
                  </a:cubicBezTo>
                  <a:cubicBezTo>
                    <a:pt x="1104" y="1118"/>
                    <a:pt x="1143" y="1100"/>
                    <a:pt x="1182" y="1103"/>
                  </a:cubicBezTo>
                  <a:cubicBezTo>
                    <a:pt x="1221" y="1106"/>
                    <a:pt x="1265" y="1134"/>
                    <a:pt x="1302" y="1139"/>
                  </a:cubicBezTo>
                  <a:cubicBezTo>
                    <a:pt x="1339" y="1144"/>
                    <a:pt x="1367" y="1150"/>
                    <a:pt x="1404" y="1133"/>
                  </a:cubicBezTo>
                  <a:cubicBezTo>
                    <a:pt x="1441" y="1116"/>
                    <a:pt x="1497" y="1065"/>
                    <a:pt x="1524" y="1037"/>
                  </a:cubicBezTo>
                  <a:cubicBezTo>
                    <a:pt x="1551" y="1009"/>
                    <a:pt x="1589" y="1006"/>
                    <a:pt x="1566" y="965"/>
                  </a:cubicBezTo>
                  <a:cubicBezTo>
                    <a:pt x="1543" y="924"/>
                    <a:pt x="1456" y="879"/>
                    <a:pt x="1386" y="791"/>
                  </a:cubicBezTo>
                  <a:cubicBezTo>
                    <a:pt x="1316" y="703"/>
                    <a:pt x="1239" y="529"/>
                    <a:pt x="1146" y="440"/>
                  </a:cubicBezTo>
                  <a:cubicBezTo>
                    <a:pt x="1053" y="351"/>
                    <a:pt x="913" y="317"/>
                    <a:pt x="828" y="258"/>
                  </a:cubicBezTo>
                  <a:cubicBezTo>
                    <a:pt x="743" y="199"/>
                    <a:pt x="704" y="121"/>
                    <a:pt x="636" y="83"/>
                  </a:cubicBezTo>
                  <a:cubicBezTo>
                    <a:pt x="568" y="45"/>
                    <a:pt x="479" y="40"/>
                    <a:pt x="420" y="32"/>
                  </a:cubicBezTo>
                  <a:cubicBezTo>
                    <a:pt x="361" y="24"/>
                    <a:pt x="340" y="33"/>
                    <a:pt x="284" y="32"/>
                  </a:cubicBezTo>
                  <a:cubicBezTo>
                    <a:pt x="228" y="31"/>
                    <a:pt x="125" y="0"/>
                    <a:pt x="84" y="29"/>
                  </a:cubicBezTo>
                  <a:close/>
                </a:path>
              </a:pathLst>
            </a:custGeom>
            <a:gradFill rotWithShape="0">
              <a:gsLst>
                <a:gs pos="0">
                  <a:srgbClr val="af7631">
                    <a:alpha val="73333"/>
                  </a:srgbClr>
                </a:gs>
                <a:gs pos="100000">
                  <a:srgbClr val="f002ca">
                    <a:alpha val="73333"/>
                  </a:srgbClr>
                </a:gs>
              </a:gsLst>
              <a:lin ang="5400000"/>
            </a:gra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362" name="Shape 296"/>
            <p:cNvCxnSpPr/>
            <p:nvPr/>
          </p:nvCxnSpPr>
          <p:spPr>
            <a:xfrm flipV="1">
              <a:off x="1509120" y="2975040"/>
              <a:ext cx="432000" cy="73440"/>
            </a:xfrm>
            <a:prstGeom prst="straightConnector1">
              <a:avLst/>
            </a:prstGeom>
            <a:ln cap="rnd" w="38100">
              <a:solidFill>
                <a:srgbClr val="990099"/>
              </a:solidFill>
              <a:miter/>
            </a:ln>
          </p:spPr>
        </p:cxnSp>
        <p:cxnSp>
          <p:nvCxnSpPr>
            <p:cNvPr id="363" name="Shape 297"/>
            <p:cNvCxnSpPr/>
            <p:nvPr/>
          </p:nvCxnSpPr>
          <p:spPr>
            <a:xfrm flipV="1">
              <a:off x="1364400" y="2759040"/>
              <a:ext cx="1224360" cy="216360"/>
            </a:xfrm>
            <a:prstGeom prst="straightConnector1">
              <a:avLst/>
            </a:prstGeom>
            <a:ln cap="rnd" w="38100">
              <a:solidFill>
                <a:srgbClr val="990099"/>
              </a:solidFill>
              <a:miter/>
            </a:ln>
          </p:spPr>
        </p:cxnSp>
        <p:cxnSp>
          <p:nvCxnSpPr>
            <p:cNvPr id="364" name="Shape 298"/>
            <p:cNvCxnSpPr/>
            <p:nvPr/>
          </p:nvCxnSpPr>
          <p:spPr>
            <a:xfrm flipV="1">
              <a:off x="1293120" y="2543400"/>
              <a:ext cx="1584720" cy="289080"/>
            </a:xfrm>
            <a:prstGeom prst="straightConnector1">
              <a:avLst/>
            </a:prstGeom>
            <a:ln cap="rnd" w="38100">
              <a:solidFill>
                <a:srgbClr val="990099"/>
              </a:solidFill>
              <a:miter/>
            </a:ln>
          </p:spPr>
        </p:cxnSp>
        <p:cxnSp>
          <p:nvCxnSpPr>
            <p:cNvPr id="365" name="Shape 299"/>
            <p:cNvCxnSpPr/>
            <p:nvPr/>
          </p:nvCxnSpPr>
          <p:spPr>
            <a:xfrm flipV="1">
              <a:off x="1509120" y="2327400"/>
              <a:ext cx="1584720" cy="289080"/>
            </a:xfrm>
            <a:prstGeom prst="straightConnector1">
              <a:avLst/>
            </a:prstGeom>
            <a:ln cap="rnd" w="38100">
              <a:solidFill>
                <a:srgbClr val="990099"/>
              </a:solidFill>
              <a:miter/>
            </a:ln>
          </p:spPr>
        </p:cxnSp>
        <p:cxnSp>
          <p:nvCxnSpPr>
            <p:cNvPr id="366" name="Shape 300"/>
            <p:cNvCxnSpPr/>
            <p:nvPr/>
          </p:nvCxnSpPr>
          <p:spPr>
            <a:xfrm flipV="1">
              <a:off x="1652040" y="2111400"/>
              <a:ext cx="1584720" cy="289440"/>
            </a:xfrm>
            <a:prstGeom prst="straightConnector1">
              <a:avLst/>
            </a:prstGeom>
            <a:ln cap="rnd" w="38100">
              <a:solidFill>
                <a:srgbClr val="990099"/>
              </a:solidFill>
              <a:miter/>
            </a:ln>
          </p:spPr>
        </p:cxnSp>
        <p:cxnSp>
          <p:nvCxnSpPr>
            <p:cNvPr id="367" name="Shape 301"/>
            <p:cNvCxnSpPr/>
            <p:nvPr/>
          </p:nvCxnSpPr>
          <p:spPr>
            <a:xfrm flipV="1">
              <a:off x="1796400" y="1895400"/>
              <a:ext cx="1584720" cy="289440"/>
            </a:xfrm>
            <a:prstGeom prst="straightConnector1">
              <a:avLst/>
            </a:prstGeom>
            <a:ln cap="rnd" w="38100">
              <a:solidFill>
                <a:srgbClr val="990099"/>
              </a:solidFill>
              <a:miter/>
            </a:ln>
          </p:spPr>
        </p:cxnSp>
        <p:cxnSp>
          <p:nvCxnSpPr>
            <p:cNvPr id="368" name="Shape 302"/>
            <p:cNvCxnSpPr/>
            <p:nvPr/>
          </p:nvCxnSpPr>
          <p:spPr>
            <a:xfrm flipV="1">
              <a:off x="1869480" y="1679760"/>
              <a:ext cx="1511640" cy="289080"/>
            </a:xfrm>
            <a:prstGeom prst="straightConnector1">
              <a:avLst/>
            </a:prstGeom>
            <a:ln cap="rnd" w="38100">
              <a:solidFill>
                <a:srgbClr val="990099"/>
              </a:solidFill>
              <a:miter/>
            </a:ln>
          </p:spPr>
        </p:cxnSp>
        <p:cxnSp>
          <p:nvCxnSpPr>
            <p:cNvPr id="369" name="Shape 303"/>
            <p:cNvCxnSpPr/>
            <p:nvPr/>
          </p:nvCxnSpPr>
          <p:spPr>
            <a:xfrm flipV="1">
              <a:off x="2012400" y="1463760"/>
              <a:ext cx="1368720" cy="289440"/>
            </a:xfrm>
            <a:prstGeom prst="straightConnector1">
              <a:avLst/>
            </a:prstGeom>
            <a:ln cap="rnd" w="38100">
              <a:solidFill>
                <a:srgbClr val="990099"/>
              </a:solidFill>
              <a:miter/>
            </a:ln>
          </p:spPr>
        </p:cxnSp>
        <p:cxnSp>
          <p:nvCxnSpPr>
            <p:cNvPr id="370" name="Shape 304"/>
            <p:cNvCxnSpPr/>
            <p:nvPr/>
          </p:nvCxnSpPr>
          <p:spPr>
            <a:xfrm flipV="1">
              <a:off x="2156760" y="1319400"/>
              <a:ext cx="1152720" cy="217800"/>
            </a:xfrm>
            <a:prstGeom prst="straightConnector1">
              <a:avLst/>
            </a:prstGeom>
            <a:ln cap="rnd" w="38100">
              <a:solidFill>
                <a:srgbClr val="990099"/>
              </a:solidFill>
              <a:miter/>
            </a:ln>
          </p:spPr>
        </p:cxnSp>
        <p:cxnSp>
          <p:nvCxnSpPr>
            <p:cNvPr id="371" name="Shape 305"/>
            <p:cNvCxnSpPr/>
            <p:nvPr/>
          </p:nvCxnSpPr>
          <p:spPr>
            <a:xfrm flipV="1">
              <a:off x="2372760" y="1174680"/>
              <a:ext cx="721080" cy="146520"/>
            </a:xfrm>
            <a:prstGeom prst="straightConnector1">
              <a:avLst/>
            </a:prstGeom>
            <a:ln cap="rnd" w="38100">
              <a:solidFill>
                <a:srgbClr val="990099"/>
              </a:solidFill>
              <a:miter/>
            </a:ln>
          </p:spPr>
        </p:cxnSp>
        <p:sp>
          <p:nvSpPr>
            <p:cNvPr id="372" name="Shape 306"/>
            <p:cNvSpPr/>
            <p:nvPr/>
          </p:nvSpPr>
          <p:spPr>
            <a:xfrm>
              <a:off x="1252080" y="1144800"/>
              <a:ext cx="2172960" cy="1974600"/>
            </a:xfrm>
            <a:custGeom>
              <a:avLst/>
              <a:gdLst/>
              <a:ahLst/>
              <a:rect l="l" t="t" r="r" b="b"/>
              <a:pathLst>
                <a:path w="1369" h="1244">
                  <a:moveTo>
                    <a:pt x="162" y="1199"/>
                  </a:moveTo>
                  <a:cubicBezTo>
                    <a:pt x="129" y="1172"/>
                    <a:pt x="76" y="1107"/>
                    <a:pt x="53" y="1084"/>
                  </a:cubicBezTo>
                  <a:cubicBezTo>
                    <a:pt x="30" y="1061"/>
                    <a:pt x="0" y="1104"/>
                    <a:pt x="26" y="1063"/>
                  </a:cubicBezTo>
                  <a:cubicBezTo>
                    <a:pt x="52" y="1022"/>
                    <a:pt x="143" y="928"/>
                    <a:pt x="207" y="836"/>
                  </a:cubicBezTo>
                  <a:cubicBezTo>
                    <a:pt x="271" y="744"/>
                    <a:pt x="353" y="612"/>
                    <a:pt x="413" y="514"/>
                  </a:cubicBezTo>
                  <a:cubicBezTo>
                    <a:pt x="473" y="416"/>
                    <a:pt x="543" y="295"/>
                    <a:pt x="569" y="250"/>
                  </a:cubicBezTo>
                  <a:cubicBezTo>
                    <a:pt x="595" y="205"/>
                    <a:pt x="546" y="267"/>
                    <a:pt x="570" y="246"/>
                  </a:cubicBezTo>
                  <a:cubicBezTo>
                    <a:pt x="594" y="225"/>
                    <a:pt x="660" y="162"/>
                    <a:pt x="713" y="124"/>
                  </a:cubicBezTo>
                  <a:cubicBezTo>
                    <a:pt x="766" y="86"/>
                    <a:pt x="829" y="38"/>
                    <a:pt x="888" y="19"/>
                  </a:cubicBezTo>
                  <a:cubicBezTo>
                    <a:pt x="947" y="0"/>
                    <a:pt x="1011" y="4"/>
                    <a:pt x="1067" y="10"/>
                  </a:cubicBezTo>
                  <a:cubicBezTo>
                    <a:pt x="1123" y="16"/>
                    <a:pt x="1175" y="18"/>
                    <a:pt x="1223" y="58"/>
                  </a:cubicBezTo>
                  <a:cubicBezTo>
                    <a:pt x="1271" y="98"/>
                    <a:pt x="1341" y="171"/>
                    <a:pt x="1355" y="250"/>
                  </a:cubicBezTo>
                  <a:cubicBezTo>
                    <a:pt x="1369" y="329"/>
                    <a:pt x="1346" y="440"/>
                    <a:pt x="1307" y="532"/>
                  </a:cubicBezTo>
                  <a:cubicBezTo>
                    <a:pt x="1268" y="624"/>
                    <a:pt x="1198" y="721"/>
                    <a:pt x="1121" y="802"/>
                  </a:cubicBezTo>
                  <a:cubicBezTo>
                    <a:pt x="1044" y="883"/>
                    <a:pt x="941" y="966"/>
                    <a:pt x="842" y="1017"/>
                  </a:cubicBezTo>
                  <a:cubicBezTo>
                    <a:pt x="743" y="1068"/>
                    <a:pt x="601" y="1078"/>
                    <a:pt x="525" y="1108"/>
                  </a:cubicBezTo>
                  <a:cubicBezTo>
                    <a:pt x="449" y="1138"/>
                    <a:pt x="435" y="1176"/>
                    <a:pt x="389" y="1199"/>
                  </a:cubicBezTo>
                  <a:cubicBezTo>
                    <a:pt x="343" y="1222"/>
                    <a:pt x="290" y="1244"/>
                    <a:pt x="252" y="1244"/>
                  </a:cubicBezTo>
                  <a:cubicBezTo>
                    <a:pt x="214" y="1244"/>
                    <a:pt x="199" y="1222"/>
                    <a:pt x="162" y="1199"/>
                  </a:cubicBezTo>
                  <a:close/>
                </a:path>
              </a:pathLst>
            </a:custGeom>
            <a:solidFill>
              <a:srgbClr val="990099">
                <a:alpha val="20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3" name="Shape 307"/>
            <p:cNvSpPr/>
            <p:nvPr/>
          </p:nvSpPr>
          <p:spPr>
            <a:xfrm>
              <a:off x="1725120" y="1109880"/>
              <a:ext cx="50292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0" lang="ru" sz="3600" spc="-1" strike="noStrike">
                  <a:solidFill>
                    <a:srgbClr val="f9f311"/>
                  </a:solidFill>
                  <a:latin typeface="Times New Roman"/>
                  <a:ea typeface="Times New Roman"/>
                </a:rPr>
                <a:t>1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374" name="Shape 308"/>
            <p:cNvSpPr/>
            <p:nvPr/>
          </p:nvSpPr>
          <p:spPr>
            <a:xfrm>
              <a:off x="5036760" y="1540080"/>
              <a:ext cx="1160280" cy="333000"/>
            </a:xfrm>
            <a:custGeom>
              <a:avLst/>
              <a:gdLst/>
              <a:ahLst/>
              <a:rect l="l" t="t" r="r" b="b"/>
              <a:pathLst>
                <a:path w="731" h="210">
                  <a:moveTo>
                    <a:pt x="0" y="88"/>
                  </a:moveTo>
                  <a:cubicBezTo>
                    <a:pt x="0" y="73"/>
                    <a:pt x="154" y="56"/>
                    <a:pt x="227" y="43"/>
                  </a:cubicBezTo>
                  <a:cubicBezTo>
                    <a:pt x="300" y="30"/>
                    <a:pt x="379" y="13"/>
                    <a:pt x="441" y="7"/>
                  </a:cubicBezTo>
                  <a:cubicBezTo>
                    <a:pt x="503" y="1"/>
                    <a:pt x="555" y="0"/>
                    <a:pt x="597" y="7"/>
                  </a:cubicBezTo>
                  <a:cubicBezTo>
                    <a:pt x="639" y="14"/>
                    <a:pt x="671" y="31"/>
                    <a:pt x="693" y="49"/>
                  </a:cubicBezTo>
                  <a:cubicBezTo>
                    <a:pt x="715" y="67"/>
                    <a:pt x="731" y="93"/>
                    <a:pt x="729" y="115"/>
                  </a:cubicBezTo>
                  <a:cubicBezTo>
                    <a:pt x="727" y="137"/>
                    <a:pt x="708" y="164"/>
                    <a:pt x="681" y="179"/>
                  </a:cubicBezTo>
                  <a:cubicBezTo>
                    <a:pt x="654" y="194"/>
                    <a:pt x="607" y="201"/>
                    <a:pt x="567" y="205"/>
                  </a:cubicBezTo>
                  <a:cubicBezTo>
                    <a:pt x="527" y="209"/>
                    <a:pt x="500" y="210"/>
                    <a:pt x="441" y="205"/>
                  </a:cubicBezTo>
                  <a:cubicBezTo>
                    <a:pt x="382" y="200"/>
                    <a:pt x="286" y="194"/>
                    <a:pt x="213" y="175"/>
                  </a:cubicBezTo>
                  <a:cubicBezTo>
                    <a:pt x="140" y="156"/>
                    <a:pt x="45" y="106"/>
                    <a:pt x="0" y="88"/>
                  </a:cubicBezTo>
                  <a:close/>
                </a:path>
              </a:pathLst>
            </a:custGeom>
            <a:solidFill>
              <a:srgbClr val="f91530">
                <a:alpha val="90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5" name="Shape 309"/>
            <p:cNvSpPr/>
            <p:nvPr/>
          </p:nvSpPr>
          <p:spPr>
            <a:xfrm>
              <a:off x="1941120" y="2040120"/>
              <a:ext cx="50292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1" lang="ru" sz="3600" spc="-1" strike="noStrike">
                  <a:solidFill>
                    <a:srgbClr val="0033cc"/>
                  </a:solidFill>
                  <a:latin typeface="Times New Roman"/>
                  <a:ea typeface="Times New Roman"/>
                </a:rPr>
                <a:t>2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376" name="Shape 310"/>
            <p:cNvSpPr/>
            <p:nvPr/>
          </p:nvSpPr>
          <p:spPr>
            <a:xfrm>
              <a:off x="3957120" y="1175040"/>
              <a:ext cx="50292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1" lang="ru" sz="3600" spc="-1" strike="noStrike">
                  <a:solidFill>
                    <a:srgbClr val="0033cc"/>
                  </a:solidFill>
                  <a:latin typeface="Times New Roman"/>
                  <a:ea typeface="Times New Roman"/>
                </a:rPr>
                <a:t>3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377" name="Shape 311"/>
            <p:cNvSpPr/>
            <p:nvPr/>
          </p:nvSpPr>
          <p:spPr>
            <a:xfrm>
              <a:off x="5541480" y="1391040"/>
              <a:ext cx="50292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1" lang="ru" sz="3600" spc="-1" strike="noStrike">
                  <a:solidFill>
                    <a:srgbClr val="ffff00"/>
                  </a:solidFill>
                  <a:latin typeface="Times New Roman"/>
                  <a:ea typeface="Times New Roman"/>
                </a:rPr>
                <a:t>4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378" name="Shape 312"/>
            <p:cNvSpPr/>
            <p:nvPr/>
          </p:nvSpPr>
          <p:spPr>
            <a:xfrm>
              <a:off x="6693840" y="1535400"/>
              <a:ext cx="50292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1" lang="ru" sz="3600" spc="-1" strike="noStrike">
                  <a:solidFill>
                    <a:srgbClr val="ffff00"/>
                  </a:solidFill>
                  <a:latin typeface="Times New Roman"/>
                  <a:ea typeface="Times New Roman"/>
                </a:rPr>
                <a:t>5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379" name="Shape 313"/>
            <p:cNvSpPr/>
            <p:nvPr/>
          </p:nvSpPr>
          <p:spPr>
            <a:xfrm>
              <a:off x="3885840" y="2040120"/>
              <a:ext cx="50292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1" lang="ru" sz="3600" spc="-1" strike="noStrike">
                  <a:solidFill>
                    <a:srgbClr val="0033cc"/>
                  </a:solidFill>
                  <a:latin typeface="Times New Roman"/>
                  <a:ea typeface="Times New Roman"/>
                </a:rPr>
                <a:t>6</a:t>
              </a:r>
              <a:endParaRPr b="0" lang="ru-RU" sz="3600" spc="-1" strike="noStrike">
                <a:latin typeface="Arial"/>
              </a:endParaRPr>
            </a:p>
          </p:txBody>
        </p:sp>
      </p:grpSp>
      <p:sp>
        <p:nvSpPr>
          <p:cNvPr id="380" name="Shape 314"/>
          <p:cNvSpPr/>
          <p:nvPr/>
        </p:nvSpPr>
        <p:spPr>
          <a:xfrm>
            <a:off x="3564000" y="3860640"/>
            <a:ext cx="3095280" cy="255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1 - Шийна частина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2 - Лопаткова частина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3 - Корейка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4 - Вирізка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5 - Тазобедренная частина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6 - Грудинка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1500">
        <p:split dir="out" orient="vert"/>
      </p:transition>
    </mc:Choice>
    <mc:Fallback>
      <p:transition spd="slow">
        <p:split dir="out" orient="vert"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Группа 2"/>
          <p:cNvGrpSpPr/>
          <p:nvPr/>
        </p:nvGrpSpPr>
        <p:grpSpPr>
          <a:xfrm>
            <a:off x="1236240" y="639720"/>
            <a:ext cx="7148160" cy="2823840"/>
            <a:chOff x="1236240" y="639720"/>
            <a:chExt cx="7148160" cy="2823840"/>
          </a:xfrm>
        </p:grpSpPr>
        <p:sp>
          <p:nvSpPr>
            <p:cNvPr id="382" name="Shape 321"/>
            <p:cNvSpPr/>
            <p:nvPr/>
          </p:nvSpPr>
          <p:spPr>
            <a:xfrm>
              <a:off x="1244160" y="639720"/>
              <a:ext cx="1009440" cy="1558440"/>
            </a:xfrm>
            <a:custGeom>
              <a:avLst/>
              <a:gdLst/>
              <a:ahLst/>
              <a:rect l="l" t="t" r="r" b="b"/>
              <a:pathLst>
                <a:path w="636" h="982">
                  <a:moveTo>
                    <a:pt x="110" y="936"/>
                  </a:moveTo>
                  <a:cubicBezTo>
                    <a:pt x="104" y="923"/>
                    <a:pt x="108" y="913"/>
                    <a:pt x="106" y="860"/>
                  </a:cubicBezTo>
                  <a:cubicBezTo>
                    <a:pt x="104" y="807"/>
                    <a:pt x="108" y="689"/>
                    <a:pt x="99" y="619"/>
                  </a:cubicBezTo>
                  <a:cubicBezTo>
                    <a:pt x="90" y="549"/>
                    <a:pt x="69" y="483"/>
                    <a:pt x="54" y="438"/>
                  </a:cubicBezTo>
                  <a:cubicBezTo>
                    <a:pt x="39" y="393"/>
                    <a:pt x="16" y="370"/>
                    <a:pt x="9" y="347"/>
                  </a:cubicBezTo>
                  <a:cubicBezTo>
                    <a:pt x="2" y="324"/>
                    <a:pt x="9" y="317"/>
                    <a:pt x="9" y="302"/>
                  </a:cubicBezTo>
                  <a:cubicBezTo>
                    <a:pt x="9" y="287"/>
                    <a:pt x="0" y="276"/>
                    <a:pt x="9" y="256"/>
                  </a:cubicBezTo>
                  <a:cubicBezTo>
                    <a:pt x="18" y="236"/>
                    <a:pt x="39" y="203"/>
                    <a:pt x="62" y="180"/>
                  </a:cubicBezTo>
                  <a:cubicBezTo>
                    <a:pt x="85" y="157"/>
                    <a:pt x="124" y="137"/>
                    <a:pt x="145" y="120"/>
                  </a:cubicBezTo>
                  <a:cubicBezTo>
                    <a:pt x="166" y="103"/>
                    <a:pt x="175" y="90"/>
                    <a:pt x="190" y="75"/>
                  </a:cubicBezTo>
                  <a:cubicBezTo>
                    <a:pt x="205" y="60"/>
                    <a:pt x="221" y="37"/>
                    <a:pt x="236" y="30"/>
                  </a:cubicBezTo>
                  <a:cubicBezTo>
                    <a:pt x="251" y="23"/>
                    <a:pt x="251" y="0"/>
                    <a:pt x="281" y="30"/>
                  </a:cubicBezTo>
                  <a:cubicBezTo>
                    <a:pt x="311" y="60"/>
                    <a:pt x="379" y="166"/>
                    <a:pt x="417" y="211"/>
                  </a:cubicBezTo>
                  <a:cubicBezTo>
                    <a:pt x="455" y="256"/>
                    <a:pt x="484" y="281"/>
                    <a:pt x="508" y="302"/>
                  </a:cubicBezTo>
                  <a:cubicBezTo>
                    <a:pt x="532" y="323"/>
                    <a:pt x="547" y="333"/>
                    <a:pt x="562" y="340"/>
                  </a:cubicBezTo>
                  <a:cubicBezTo>
                    <a:pt x="577" y="347"/>
                    <a:pt x="592" y="343"/>
                    <a:pt x="598" y="344"/>
                  </a:cubicBezTo>
                  <a:cubicBezTo>
                    <a:pt x="604" y="345"/>
                    <a:pt x="636" y="294"/>
                    <a:pt x="598" y="347"/>
                  </a:cubicBezTo>
                  <a:cubicBezTo>
                    <a:pt x="560" y="400"/>
                    <a:pt x="448" y="567"/>
                    <a:pt x="372" y="665"/>
                  </a:cubicBezTo>
                  <a:cubicBezTo>
                    <a:pt x="296" y="763"/>
                    <a:pt x="189" y="892"/>
                    <a:pt x="145" y="937"/>
                  </a:cubicBezTo>
                  <a:cubicBezTo>
                    <a:pt x="101" y="982"/>
                    <a:pt x="116" y="949"/>
                    <a:pt x="110" y="936"/>
                  </a:cubicBezTo>
                  <a:close/>
                </a:path>
              </a:pathLst>
            </a:custGeom>
            <a:solidFill>
              <a:srgbClr val="3627f3">
                <a:alpha val="75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3" name="Shape 322"/>
            <p:cNvSpPr/>
            <p:nvPr/>
          </p:nvSpPr>
          <p:spPr>
            <a:xfrm>
              <a:off x="1409400" y="1200600"/>
              <a:ext cx="5063760" cy="1056960"/>
            </a:xfrm>
            <a:custGeom>
              <a:avLst/>
              <a:gdLst/>
              <a:ahLst/>
              <a:rect l="l" t="t" r="r" b="b"/>
              <a:pathLst>
                <a:path w="3190" h="666">
                  <a:moveTo>
                    <a:pt x="7" y="637"/>
                  </a:moveTo>
                  <a:cubicBezTo>
                    <a:pt x="0" y="607"/>
                    <a:pt x="136" y="516"/>
                    <a:pt x="189" y="456"/>
                  </a:cubicBezTo>
                  <a:cubicBezTo>
                    <a:pt x="242" y="396"/>
                    <a:pt x="280" y="342"/>
                    <a:pt x="325" y="274"/>
                  </a:cubicBezTo>
                  <a:cubicBezTo>
                    <a:pt x="370" y="206"/>
                    <a:pt x="431" y="93"/>
                    <a:pt x="461" y="48"/>
                  </a:cubicBezTo>
                  <a:cubicBezTo>
                    <a:pt x="491" y="3"/>
                    <a:pt x="487" y="4"/>
                    <a:pt x="506" y="2"/>
                  </a:cubicBezTo>
                  <a:cubicBezTo>
                    <a:pt x="525" y="0"/>
                    <a:pt x="524" y="27"/>
                    <a:pt x="577" y="35"/>
                  </a:cubicBezTo>
                  <a:cubicBezTo>
                    <a:pt x="630" y="43"/>
                    <a:pt x="760" y="46"/>
                    <a:pt x="824" y="48"/>
                  </a:cubicBezTo>
                  <a:cubicBezTo>
                    <a:pt x="888" y="50"/>
                    <a:pt x="930" y="48"/>
                    <a:pt x="960" y="48"/>
                  </a:cubicBezTo>
                  <a:cubicBezTo>
                    <a:pt x="990" y="48"/>
                    <a:pt x="960" y="41"/>
                    <a:pt x="1005" y="48"/>
                  </a:cubicBezTo>
                  <a:cubicBezTo>
                    <a:pt x="1050" y="55"/>
                    <a:pt x="1149" y="70"/>
                    <a:pt x="1232" y="93"/>
                  </a:cubicBezTo>
                  <a:cubicBezTo>
                    <a:pt x="1315" y="116"/>
                    <a:pt x="1398" y="154"/>
                    <a:pt x="1504" y="184"/>
                  </a:cubicBezTo>
                  <a:cubicBezTo>
                    <a:pt x="1610" y="214"/>
                    <a:pt x="1746" y="251"/>
                    <a:pt x="1867" y="274"/>
                  </a:cubicBezTo>
                  <a:cubicBezTo>
                    <a:pt x="1988" y="297"/>
                    <a:pt x="2109" y="312"/>
                    <a:pt x="2230" y="320"/>
                  </a:cubicBezTo>
                  <a:cubicBezTo>
                    <a:pt x="2351" y="328"/>
                    <a:pt x="2457" y="327"/>
                    <a:pt x="2593" y="320"/>
                  </a:cubicBezTo>
                  <a:cubicBezTo>
                    <a:pt x="2729" y="313"/>
                    <a:pt x="2985" y="274"/>
                    <a:pt x="3049" y="275"/>
                  </a:cubicBezTo>
                  <a:cubicBezTo>
                    <a:pt x="3113" y="276"/>
                    <a:pt x="3000" y="306"/>
                    <a:pt x="2977" y="328"/>
                  </a:cubicBezTo>
                  <a:cubicBezTo>
                    <a:pt x="2954" y="350"/>
                    <a:pt x="2929" y="374"/>
                    <a:pt x="2910" y="410"/>
                  </a:cubicBezTo>
                  <a:cubicBezTo>
                    <a:pt x="2891" y="446"/>
                    <a:pt x="2869" y="510"/>
                    <a:pt x="2865" y="546"/>
                  </a:cubicBezTo>
                  <a:cubicBezTo>
                    <a:pt x="2861" y="582"/>
                    <a:pt x="2886" y="613"/>
                    <a:pt x="2886" y="625"/>
                  </a:cubicBezTo>
                  <a:cubicBezTo>
                    <a:pt x="2886" y="637"/>
                    <a:pt x="2870" y="614"/>
                    <a:pt x="2867" y="616"/>
                  </a:cubicBezTo>
                  <a:cubicBezTo>
                    <a:pt x="2864" y="618"/>
                    <a:pt x="3190" y="632"/>
                    <a:pt x="2865" y="637"/>
                  </a:cubicBezTo>
                  <a:cubicBezTo>
                    <a:pt x="2540" y="642"/>
                    <a:pt x="1358" y="645"/>
                    <a:pt x="918" y="649"/>
                  </a:cubicBezTo>
                  <a:cubicBezTo>
                    <a:pt x="478" y="653"/>
                    <a:pt x="379" y="666"/>
                    <a:pt x="227" y="664"/>
                  </a:cubicBezTo>
                  <a:cubicBezTo>
                    <a:pt x="75" y="662"/>
                    <a:pt x="53" y="643"/>
                    <a:pt x="7" y="637"/>
                  </a:cubicBezTo>
                  <a:close/>
                </a:path>
              </a:pathLst>
            </a:custGeom>
            <a:solidFill>
              <a:schemeClr val="folHlink">
                <a:alpha val="75000"/>
              </a:scheme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4" name="Shape 323"/>
            <p:cNvSpPr/>
            <p:nvPr/>
          </p:nvSpPr>
          <p:spPr>
            <a:xfrm>
              <a:off x="5938560" y="1622520"/>
              <a:ext cx="2445840" cy="1145880"/>
            </a:xfrm>
            <a:custGeom>
              <a:avLst/>
              <a:gdLst/>
              <a:ahLst/>
              <a:rect l="l" t="t" r="r" b="b"/>
              <a:pathLst>
                <a:path w="1541" h="722">
                  <a:moveTo>
                    <a:pt x="21" y="363"/>
                  </a:moveTo>
                  <a:cubicBezTo>
                    <a:pt x="0" y="316"/>
                    <a:pt x="1" y="300"/>
                    <a:pt x="3" y="267"/>
                  </a:cubicBezTo>
                  <a:cubicBezTo>
                    <a:pt x="5" y="234"/>
                    <a:pt x="19" y="198"/>
                    <a:pt x="36" y="165"/>
                  </a:cubicBezTo>
                  <a:cubicBezTo>
                    <a:pt x="53" y="132"/>
                    <a:pt x="75" y="91"/>
                    <a:pt x="105" y="66"/>
                  </a:cubicBezTo>
                  <a:cubicBezTo>
                    <a:pt x="135" y="41"/>
                    <a:pt x="185" y="26"/>
                    <a:pt x="219" y="15"/>
                  </a:cubicBezTo>
                  <a:cubicBezTo>
                    <a:pt x="253" y="4"/>
                    <a:pt x="274" y="4"/>
                    <a:pt x="312" y="2"/>
                  </a:cubicBezTo>
                  <a:cubicBezTo>
                    <a:pt x="350" y="0"/>
                    <a:pt x="409" y="0"/>
                    <a:pt x="450" y="3"/>
                  </a:cubicBezTo>
                  <a:cubicBezTo>
                    <a:pt x="491" y="6"/>
                    <a:pt x="513" y="11"/>
                    <a:pt x="558" y="21"/>
                  </a:cubicBezTo>
                  <a:cubicBezTo>
                    <a:pt x="603" y="31"/>
                    <a:pt x="678" y="48"/>
                    <a:pt x="720" y="60"/>
                  </a:cubicBezTo>
                  <a:cubicBezTo>
                    <a:pt x="762" y="72"/>
                    <a:pt x="796" y="80"/>
                    <a:pt x="811" y="93"/>
                  </a:cubicBezTo>
                  <a:cubicBezTo>
                    <a:pt x="826" y="106"/>
                    <a:pt x="826" y="131"/>
                    <a:pt x="811" y="138"/>
                  </a:cubicBezTo>
                  <a:cubicBezTo>
                    <a:pt x="796" y="145"/>
                    <a:pt x="729" y="130"/>
                    <a:pt x="720" y="138"/>
                  </a:cubicBezTo>
                  <a:cubicBezTo>
                    <a:pt x="711" y="146"/>
                    <a:pt x="713" y="153"/>
                    <a:pt x="759" y="189"/>
                  </a:cubicBezTo>
                  <a:cubicBezTo>
                    <a:pt x="805" y="225"/>
                    <a:pt x="932" y="314"/>
                    <a:pt x="993" y="351"/>
                  </a:cubicBezTo>
                  <a:cubicBezTo>
                    <a:pt x="1054" y="388"/>
                    <a:pt x="1091" y="399"/>
                    <a:pt x="1128" y="411"/>
                  </a:cubicBezTo>
                  <a:cubicBezTo>
                    <a:pt x="1165" y="423"/>
                    <a:pt x="1181" y="414"/>
                    <a:pt x="1218" y="423"/>
                  </a:cubicBezTo>
                  <a:cubicBezTo>
                    <a:pt x="1255" y="432"/>
                    <a:pt x="1315" y="452"/>
                    <a:pt x="1353" y="465"/>
                  </a:cubicBezTo>
                  <a:cubicBezTo>
                    <a:pt x="1391" y="478"/>
                    <a:pt x="1423" y="480"/>
                    <a:pt x="1446" y="501"/>
                  </a:cubicBezTo>
                  <a:cubicBezTo>
                    <a:pt x="1469" y="522"/>
                    <a:pt x="1479" y="568"/>
                    <a:pt x="1491" y="592"/>
                  </a:cubicBezTo>
                  <a:cubicBezTo>
                    <a:pt x="1503" y="616"/>
                    <a:pt x="1521" y="628"/>
                    <a:pt x="1521" y="643"/>
                  </a:cubicBezTo>
                  <a:cubicBezTo>
                    <a:pt x="1521" y="658"/>
                    <a:pt x="1541" y="676"/>
                    <a:pt x="1491" y="683"/>
                  </a:cubicBezTo>
                  <a:cubicBezTo>
                    <a:pt x="1441" y="690"/>
                    <a:pt x="1347" y="678"/>
                    <a:pt x="1219" y="683"/>
                  </a:cubicBezTo>
                  <a:cubicBezTo>
                    <a:pt x="1091" y="688"/>
                    <a:pt x="844" y="705"/>
                    <a:pt x="723" y="711"/>
                  </a:cubicBezTo>
                  <a:cubicBezTo>
                    <a:pt x="602" y="717"/>
                    <a:pt x="571" y="722"/>
                    <a:pt x="495" y="717"/>
                  </a:cubicBezTo>
                  <a:cubicBezTo>
                    <a:pt x="419" y="712"/>
                    <a:pt x="327" y="711"/>
                    <a:pt x="266" y="683"/>
                  </a:cubicBezTo>
                  <a:cubicBezTo>
                    <a:pt x="205" y="655"/>
                    <a:pt x="171" y="600"/>
                    <a:pt x="130" y="547"/>
                  </a:cubicBezTo>
                  <a:cubicBezTo>
                    <a:pt x="89" y="494"/>
                    <a:pt x="41" y="409"/>
                    <a:pt x="21" y="363"/>
                  </a:cubicBezTo>
                  <a:close/>
                </a:path>
              </a:pathLst>
            </a:custGeom>
            <a:solidFill>
              <a:srgbClr val="663300">
                <a:alpha val="72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5" name="Shape 324"/>
            <p:cNvSpPr/>
            <p:nvPr/>
          </p:nvSpPr>
          <p:spPr>
            <a:xfrm>
              <a:off x="1409400" y="2208240"/>
              <a:ext cx="333000" cy="515520"/>
            </a:xfrm>
            <a:custGeom>
              <a:avLst/>
              <a:gdLst/>
              <a:ahLst/>
              <a:rect l="l" t="t" r="r" b="b"/>
              <a:pathLst>
                <a:path w="210" h="325">
                  <a:moveTo>
                    <a:pt x="9" y="22"/>
                  </a:moveTo>
                  <a:cubicBezTo>
                    <a:pt x="0" y="44"/>
                    <a:pt x="18" y="121"/>
                    <a:pt x="27" y="157"/>
                  </a:cubicBezTo>
                  <a:cubicBezTo>
                    <a:pt x="36" y="193"/>
                    <a:pt x="50" y="217"/>
                    <a:pt x="63" y="241"/>
                  </a:cubicBezTo>
                  <a:cubicBezTo>
                    <a:pt x="76" y="265"/>
                    <a:pt x="90" y="325"/>
                    <a:pt x="108" y="304"/>
                  </a:cubicBezTo>
                  <a:cubicBezTo>
                    <a:pt x="126" y="283"/>
                    <a:pt x="160" y="160"/>
                    <a:pt x="174" y="115"/>
                  </a:cubicBezTo>
                  <a:cubicBezTo>
                    <a:pt x="188" y="70"/>
                    <a:pt x="210" y="46"/>
                    <a:pt x="195" y="31"/>
                  </a:cubicBezTo>
                  <a:cubicBezTo>
                    <a:pt x="180" y="16"/>
                    <a:pt x="112" y="26"/>
                    <a:pt x="81" y="25"/>
                  </a:cubicBezTo>
                  <a:cubicBezTo>
                    <a:pt x="50" y="24"/>
                    <a:pt x="18" y="0"/>
                    <a:pt x="9" y="22"/>
                  </a:cubicBezTo>
                  <a:close/>
                </a:path>
              </a:pathLst>
            </a:custGeom>
            <a:solidFill>
              <a:srgbClr val="ff99ff">
                <a:alpha val="75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6" name="Shape 325"/>
            <p:cNvSpPr/>
            <p:nvPr/>
          </p:nvSpPr>
          <p:spPr>
            <a:xfrm>
              <a:off x="2050920" y="2198880"/>
              <a:ext cx="4319280" cy="936360"/>
            </a:xfrm>
            <a:custGeom>
              <a:avLst/>
              <a:gdLst/>
              <a:ahLst/>
              <a:rect l="l" t="t" r="r" b="b"/>
              <a:pathLst>
                <a:path w="2646" h="590">
                  <a:moveTo>
                    <a:pt x="77" y="489"/>
                  </a:moveTo>
                  <a:cubicBezTo>
                    <a:pt x="0" y="470"/>
                    <a:pt x="70" y="473"/>
                    <a:pt x="87" y="461"/>
                  </a:cubicBezTo>
                  <a:cubicBezTo>
                    <a:pt x="104" y="449"/>
                    <a:pt x="133" y="460"/>
                    <a:pt x="178" y="415"/>
                  </a:cubicBezTo>
                  <a:cubicBezTo>
                    <a:pt x="223" y="370"/>
                    <a:pt x="314" y="249"/>
                    <a:pt x="359" y="189"/>
                  </a:cubicBezTo>
                  <a:cubicBezTo>
                    <a:pt x="404" y="129"/>
                    <a:pt x="438" y="82"/>
                    <a:pt x="450" y="53"/>
                  </a:cubicBezTo>
                  <a:cubicBezTo>
                    <a:pt x="462" y="24"/>
                    <a:pt x="434" y="18"/>
                    <a:pt x="433" y="13"/>
                  </a:cubicBezTo>
                  <a:cubicBezTo>
                    <a:pt x="432" y="8"/>
                    <a:pt x="224" y="22"/>
                    <a:pt x="441" y="21"/>
                  </a:cubicBezTo>
                  <a:cubicBezTo>
                    <a:pt x="658" y="20"/>
                    <a:pt x="1447" y="8"/>
                    <a:pt x="1737" y="5"/>
                  </a:cubicBezTo>
                  <a:cubicBezTo>
                    <a:pt x="2027" y="2"/>
                    <a:pt x="2077" y="0"/>
                    <a:pt x="2181" y="1"/>
                  </a:cubicBezTo>
                  <a:cubicBezTo>
                    <a:pt x="2285" y="2"/>
                    <a:pt x="2325" y="8"/>
                    <a:pt x="2361" y="9"/>
                  </a:cubicBezTo>
                  <a:cubicBezTo>
                    <a:pt x="2397" y="10"/>
                    <a:pt x="2388" y="6"/>
                    <a:pt x="2400" y="7"/>
                  </a:cubicBezTo>
                  <a:cubicBezTo>
                    <a:pt x="2412" y="8"/>
                    <a:pt x="2423" y="1"/>
                    <a:pt x="2433" y="17"/>
                  </a:cubicBezTo>
                  <a:cubicBezTo>
                    <a:pt x="2443" y="33"/>
                    <a:pt x="2436" y="69"/>
                    <a:pt x="2457" y="105"/>
                  </a:cubicBezTo>
                  <a:cubicBezTo>
                    <a:pt x="2478" y="141"/>
                    <a:pt x="2529" y="196"/>
                    <a:pt x="2557" y="233"/>
                  </a:cubicBezTo>
                  <a:cubicBezTo>
                    <a:pt x="2585" y="270"/>
                    <a:pt x="2646" y="316"/>
                    <a:pt x="2627" y="325"/>
                  </a:cubicBezTo>
                  <a:cubicBezTo>
                    <a:pt x="2608" y="334"/>
                    <a:pt x="2544" y="299"/>
                    <a:pt x="2445" y="285"/>
                  </a:cubicBezTo>
                  <a:cubicBezTo>
                    <a:pt x="2346" y="271"/>
                    <a:pt x="2154" y="242"/>
                    <a:pt x="2033" y="241"/>
                  </a:cubicBezTo>
                  <a:cubicBezTo>
                    <a:pt x="1912" y="240"/>
                    <a:pt x="1832" y="250"/>
                    <a:pt x="1720" y="279"/>
                  </a:cubicBezTo>
                  <a:cubicBezTo>
                    <a:pt x="1608" y="308"/>
                    <a:pt x="1421" y="390"/>
                    <a:pt x="1361" y="413"/>
                  </a:cubicBezTo>
                  <a:cubicBezTo>
                    <a:pt x="1301" y="436"/>
                    <a:pt x="1395" y="400"/>
                    <a:pt x="1357" y="415"/>
                  </a:cubicBezTo>
                  <a:cubicBezTo>
                    <a:pt x="1319" y="430"/>
                    <a:pt x="1213" y="481"/>
                    <a:pt x="1130" y="506"/>
                  </a:cubicBezTo>
                  <a:cubicBezTo>
                    <a:pt x="1047" y="531"/>
                    <a:pt x="958" y="553"/>
                    <a:pt x="861" y="565"/>
                  </a:cubicBezTo>
                  <a:cubicBezTo>
                    <a:pt x="764" y="577"/>
                    <a:pt x="680" y="590"/>
                    <a:pt x="549" y="577"/>
                  </a:cubicBezTo>
                  <a:cubicBezTo>
                    <a:pt x="418" y="564"/>
                    <a:pt x="154" y="508"/>
                    <a:pt x="77" y="489"/>
                  </a:cubicBezTo>
                  <a:close/>
                </a:path>
              </a:pathLst>
            </a:custGeom>
            <a:solidFill>
              <a:srgbClr val="ffc9ff">
                <a:alpha val="74000"/>
              </a:srgbClr>
            </a:solidFill>
            <a:ln cap="rnd" w="9525">
              <a:solidFill>
                <a:srgbClr val="99009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7" name="Shape 326"/>
            <p:cNvSpPr/>
            <p:nvPr/>
          </p:nvSpPr>
          <p:spPr>
            <a:xfrm>
              <a:off x="1236240" y="1542960"/>
              <a:ext cx="1693440" cy="1920600"/>
            </a:xfrm>
            <a:custGeom>
              <a:avLst/>
              <a:gdLst/>
              <a:ahLst/>
              <a:rect l="l" t="t" r="r" b="b"/>
              <a:pathLst>
                <a:path w="1067" h="1210">
                  <a:moveTo>
                    <a:pt x="14" y="1184"/>
                  </a:moveTo>
                  <a:cubicBezTo>
                    <a:pt x="7" y="1177"/>
                    <a:pt x="14" y="1155"/>
                    <a:pt x="14" y="1139"/>
                  </a:cubicBezTo>
                  <a:cubicBezTo>
                    <a:pt x="14" y="1123"/>
                    <a:pt x="0" y="1117"/>
                    <a:pt x="15" y="1087"/>
                  </a:cubicBezTo>
                  <a:cubicBezTo>
                    <a:pt x="30" y="1057"/>
                    <a:pt x="66" y="1016"/>
                    <a:pt x="104" y="957"/>
                  </a:cubicBezTo>
                  <a:cubicBezTo>
                    <a:pt x="142" y="898"/>
                    <a:pt x="203" y="822"/>
                    <a:pt x="241" y="731"/>
                  </a:cubicBezTo>
                  <a:cubicBezTo>
                    <a:pt x="279" y="640"/>
                    <a:pt x="295" y="498"/>
                    <a:pt x="331" y="413"/>
                  </a:cubicBezTo>
                  <a:cubicBezTo>
                    <a:pt x="367" y="328"/>
                    <a:pt x="414" y="276"/>
                    <a:pt x="459" y="223"/>
                  </a:cubicBezTo>
                  <a:cubicBezTo>
                    <a:pt x="504" y="170"/>
                    <a:pt x="550" y="130"/>
                    <a:pt x="603" y="96"/>
                  </a:cubicBezTo>
                  <a:cubicBezTo>
                    <a:pt x="656" y="62"/>
                    <a:pt x="726" y="34"/>
                    <a:pt x="779" y="19"/>
                  </a:cubicBezTo>
                  <a:cubicBezTo>
                    <a:pt x="832" y="4"/>
                    <a:pt x="882" y="0"/>
                    <a:pt x="921" y="5"/>
                  </a:cubicBezTo>
                  <a:cubicBezTo>
                    <a:pt x="960" y="10"/>
                    <a:pt x="989" y="27"/>
                    <a:pt x="1012" y="50"/>
                  </a:cubicBezTo>
                  <a:cubicBezTo>
                    <a:pt x="1035" y="73"/>
                    <a:pt x="1050" y="111"/>
                    <a:pt x="1057" y="141"/>
                  </a:cubicBezTo>
                  <a:cubicBezTo>
                    <a:pt x="1064" y="171"/>
                    <a:pt x="1067" y="180"/>
                    <a:pt x="1057" y="232"/>
                  </a:cubicBezTo>
                  <a:cubicBezTo>
                    <a:pt x="1047" y="284"/>
                    <a:pt x="1037" y="368"/>
                    <a:pt x="995" y="451"/>
                  </a:cubicBezTo>
                  <a:cubicBezTo>
                    <a:pt x="953" y="534"/>
                    <a:pt x="858" y="664"/>
                    <a:pt x="803" y="731"/>
                  </a:cubicBezTo>
                  <a:cubicBezTo>
                    <a:pt x="748" y="798"/>
                    <a:pt x="746" y="798"/>
                    <a:pt x="667" y="851"/>
                  </a:cubicBezTo>
                  <a:cubicBezTo>
                    <a:pt x="588" y="904"/>
                    <a:pt x="417" y="993"/>
                    <a:pt x="331" y="1048"/>
                  </a:cubicBezTo>
                  <a:cubicBezTo>
                    <a:pt x="245" y="1103"/>
                    <a:pt x="193" y="1158"/>
                    <a:pt x="150" y="1184"/>
                  </a:cubicBezTo>
                  <a:cubicBezTo>
                    <a:pt x="107" y="1210"/>
                    <a:pt x="94" y="1207"/>
                    <a:pt x="71" y="1207"/>
                  </a:cubicBezTo>
                  <a:cubicBezTo>
                    <a:pt x="48" y="1207"/>
                    <a:pt x="26" y="1189"/>
                    <a:pt x="14" y="1184"/>
                  </a:cubicBezTo>
                  <a:close/>
                </a:path>
              </a:pathLst>
            </a:custGeom>
            <a:solidFill>
              <a:srgbClr val="990099">
                <a:alpha val="74000"/>
              </a:srgbClr>
            </a:solidFill>
            <a:ln cap="rnd"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8" name="Shape 327"/>
            <p:cNvSpPr/>
            <p:nvPr/>
          </p:nvSpPr>
          <p:spPr>
            <a:xfrm>
              <a:off x="3274560" y="2343240"/>
              <a:ext cx="50292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1" lang="ru" sz="3600" spc="-1" strike="noStrike">
                  <a:solidFill>
                    <a:srgbClr val="0033cc"/>
                  </a:solidFill>
                  <a:latin typeface="Times New Roman"/>
                  <a:ea typeface="Times New Roman"/>
                </a:rPr>
                <a:t>5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389" name="Shape 328"/>
            <p:cNvSpPr/>
            <p:nvPr/>
          </p:nvSpPr>
          <p:spPr>
            <a:xfrm>
              <a:off x="6370200" y="1911600"/>
              <a:ext cx="50292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1" lang="ru" sz="3600" spc="-1" strike="noStrike">
                  <a:solidFill>
                    <a:srgbClr val="ffff00"/>
                  </a:solidFill>
                  <a:latin typeface="Times New Roman"/>
                  <a:ea typeface="Times New Roman"/>
                </a:rPr>
                <a:t>4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390" name="Shape 329"/>
            <p:cNvSpPr/>
            <p:nvPr/>
          </p:nvSpPr>
          <p:spPr>
            <a:xfrm>
              <a:off x="3419280" y="1479600"/>
              <a:ext cx="50292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1" lang="ru" sz="3600" spc="-1" strike="noStrike">
                  <a:solidFill>
                    <a:srgbClr val="0033cc"/>
                  </a:solidFill>
                  <a:latin typeface="Times New Roman"/>
                  <a:ea typeface="Times New Roman"/>
                </a:rPr>
                <a:t>3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391" name="Shape 330"/>
            <p:cNvSpPr/>
            <p:nvPr/>
          </p:nvSpPr>
          <p:spPr>
            <a:xfrm>
              <a:off x="1401480" y="903240"/>
              <a:ext cx="50292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1" lang="ru" sz="3600" spc="-1" strike="noStrike">
                  <a:solidFill>
                    <a:srgbClr val="ffff00"/>
                  </a:solidFill>
                  <a:latin typeface="Times New Roman"/>
                  <a:ea typeface="Times New Roman"/>
                </a:rPr>
                <a:t>1</a:t>
              </a:r>
              <a:endParaRPr b="0" lang="ru-RU" sz="3600" spc="-1" strike="noStrike">
                <a:latin typeface="Arial"/>
              </a:endParaRPr>
            </a:p>
          </p:txBody>
        </p:sp>
        <p:sp>
          <p:nvSpPr>
            <p:cNvPr id="392" name="Shape 331"/>
            <p:cNvSpPr/>
            <p:nvPr/>
          </p:nvSpPr>
          <p:spPr>
            <a:xfrm>
              <a:off x="1761840" y="2343240"/>
              <a:ext cx="50292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spAutoFit/>
            </a:bodyPr>
            <a:p>
              <a:pPr>
                <a:lnSpc>
                  <a:spcPct val="100000"/>
                </a:lnSpc>
                <a:spcBef>
                  <a:spcPts val="1800"/>
                </a:spcBef>
                <a:tabLst>
                  <a:tab algn="l" pos="0"/>
                </a:tabLst>
              </a:pPr>
              <a:r>
                <a:rPr b="1" lang="ru" sz="3600" spc="-1" strike="noStrike">
                  <a:solidFill>
                    <a:srgbClr val="ffff00"/>
                  </a:solidFill>
                  <a:latin typeface="Times New Roman"/>
                  <a:ea typeface="Times New Roman"/>
                </a:rPr>
                <a:t>2</a:t>
              </a:r>
              <a:endParaRPr b="0" lang="ru-RU" sz="3600" spc="-1" strike="noStrike">
                <a:latin typeface="Arial"/>
              </a:endParaRPr>
            </a:p>
          </p:txBody>
        </p:sp>
      </p:grpSp>
      <p:sp>
        <p:nvSpPr>
          <p:cNvPr id="393" name="Shape 332"/>
          <p:cNvSpPr/>
          <p:nvPr/>
        </p:nvSpPr>
        <p:spPr>
          <a:xfrm>
            <a:off x="2930400" y="3933000"/>
            <a:ext cx="4698000" cy="212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1 - Шийна частина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2 - Лопаткова частина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3 - Корейка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4 - Тазостегнева частина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5 - Грудинка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94" name="TextBox 1"/>
          <p:cNvSpPr/>
          <p:nvPr/>
        </p:nvSpPr>
        <p:spPr>
          <a:xfrm>
            <a:off x="1321560" y="116640"/>
            <a:ext cx="6306480" cy="106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/>
              <a:lightRig dir="t" rig="flat">
                <a:rot lat="0" lon="0" rev="18900000"/>
              </a:lightRig>
            </a:scene3d>
            <a:sp3d extrusionH="31750" contourW="6350" prstMaterial="powder">
              <a:bevelT prst="angle" w="19050" h="19050"/>
              <a:contourClr>
                <a:schemeClr val="accent3"/>
              </a:contourClr>
            </a:sp3d>
          </a:bodyPr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chemeClr val="accent3"/>
                </a:solidFill>
                <a:latin typeface="Comic Sans MS"/>
                <a:ea typeface="Arial"/>
              </a:rPr>
              <a:t>Схема розбирання баранячої туші</a:t>
            </a:r>
            <a:endParaRPr b="0" lang="ru-RU" sz="3200" spc="-1" strike="noStrike">
              <a:latin typeface="Arial"/>
            </a:endParaRPr>
          </a:p>
        </p:txBody>
      </p:sp>
    </p:spTree>
  </p:cSld>
  <p:transition spd="slow">
    <p:randomBar dir="vert"/>
  </p:transition>
</p:sld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rgbClr val="000000"/>
      </a:dk1>
      <a:lt1>
        <a:srgbClr val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Солнцестояние">
  <a:themeElements>
    <a:clrScheme name="Солнцестояние">
      <a:dk1>
        <a:srgbClr val="000000"/>
      </a:dk1>
      <a:lt1>
        <a:srgbClr val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Солнцестояние">
  <a:themeElements>
    <a:clrScheme name="Солнцестояние">
      <a:dk1>
        <a:srgbClr val="000000"/>
      </a:dk1>
      <a:lt1>
        <a:srgbClr val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1630</TotalTime>
  <Application>LibreOffice/7.4.0.3$Windows_X86_64 LibreOffice_project/f85e47c08ddd19c015c0114a68350214f7066f5a</Application>
  <AppVersion>15.0000</AppVersion>
  <Words>2372</Words>
  <Paragraphs>409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dc:description/>
  <dc:language>ru-RU</dc:language>
  <cp:lastModifiedBy/>
  <dcterms:modified xsi:type="dcterms:W3CDTF">2023-02-13T21:29:15Z</dcterms:modified>
  <cp:revision>138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18</vt:i4>
  </property>
  <property fmtid="{D5CDD505-2E9C-101B-9397-08002B2CF9AE}" pid="3" name="PresentationFormat">
    <vt:lpwstr>Экран (4:3)</vt:lpwstr>
  </property>
  <property fmtid="{D5CDD505-2E9C-101B-9397-08002B2CF9AE}" pid="4" name="Slides">
    <vt:i4>42</vt:i4>
  </property>
</Properties>
</file>