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4" r:id="rId4"/>
    <p:sldId id="25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5829E-4562-3322-E123-E52F3905F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6C53D07-9B2C-F0A9-5E85-126B76322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025996-37A1-78C2-2D0F-63709A32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F4290A-DEB4-CF89-17FE-4B82A2C7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0AFB7E-C532-75F5-4AE4-AC3A60B1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62225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34BE2-CDCE-C081-5F19-4DBA37D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362794B-ADE4-8272-51CD-9F02CEC7C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BB7A02-0D2A-37D8-E292-8C50D12D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34AACE-4017-CFC1-44AD-6C49B56B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F6B83B-B95D-D09D-6427-62BA4E2D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4111592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B019BBD-C97A-BA1E-B596-7A8620BC4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FBDE5C-9B6A-C65F-F69F-CA8849FBD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2E4974-43E9-0C8C-4BC1-A80B51FE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84371E-B2D5-2390-71FE-553E0028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08ACED-FD65-BBD7-141D-028C3482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51597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7757D-E6E2-05A4-7F54-57BD3AD3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4683F1-199E-A840-C76F-B0A58E649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478D7E-0B72-7A36-7436-022C49C6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C66D86-4848-E6FC-4BDA-1BDEE211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7969F8-62D2-01B8-D865-47187DAD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21879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92578-E748-E1B8-A69C-ACEFF6527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801A55-B474-B0F2-024E-2EC0DE8C9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581260-BF4D-FB71-B643-201A6142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DD64F5-73D2-D0FF-42CE-10AA7FEE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6967AA-09EC-B61D-F205-6607F607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20828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EFE48-9613-2814-1962-613DDF74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2079F-81F1-D74C-7F9C-0E021A5DC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E30733-A921-89ED-533B-212897662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E703FA-D36B-7230-0B6F-82F40762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C7A8FB-7D11-5351-8345-9E57E3BF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C98892-6C85-95C0-6FF1-B2397300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88720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82E4-A7A5-256E-2628-8BDB723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43876E-5686-FA9F-DF41-D53D04413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1C3E4F3-3450-875D-837D-D19B97256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BD619E5-8881-C17A-0B75-72CB0216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EA1BD76-295E-D183-BAE3-D74AC80C5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A15C0E-2D32-BCA0-C581-439260C2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47B805C-372B-A52B-E3FB-4D281C4C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83589D-2EE5-75A9-E205-E704099E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43909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5244-5E09-220C-2A93-F1901309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6763FA6-8D60-0297-AC18-4AFB0B72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2DBCF92-7888-D58E-A3D2-3397063F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E4C269-1B8B-D1D8-EB05-7BA3AC82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219848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44CC667-AA3A-70FF-B1FA-15504CA1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FE3C073-0F31-8FF2-D838-DA8B0AFA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8D18D2-0ABA-22D2-471F-25CFC2C9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57419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9D086-7C85-DA7B-496C-53E045C2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71B968-C887-893F-E031-C89A8E099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98D2F-B379-217D-8989-AEEF13858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1DA98E-FBF2-1FE3-2B55-89F04B57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C21D12-B202-C17A-F0CE-41901273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860E7A-2974-2540-9D9A-F5C4BD07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04395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F57E-A61C-D1AC-222D-F7EA09E1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089F06-7A37-0F6F-CCD7-FB75E844B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01E6AB7-B8CA-7B29-5E76-417D1DB92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B7159F-48BC-2991-50EA-9AC60403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642282-3FD6-7F57-346A-B3354D96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912154-F0C0-D061-2B9B-BE2AEE78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94803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68FB98A-B02C-2913-29BF-75746B3D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E91A9-ED07-BBF8-A46C-AFDB44C1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30B7F9C-71B2-C498-2BFA-F0013DC48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1A765-AD61-4940-8E00-0F0D0E550D98}" type="datetimeFigureOut">
              <a:rPr lang="uk-UA" smtClean="0"/>
              <a:t>11.09.2022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932D3F-479A-05EE-9FB9-B11AFAA8D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98BA47-079C-B042-1B3E-FB944D91E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39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youtu.be/zP664JliMo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zP664JliMo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zP664JliMo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18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hyperlink" Target="https://youtu.be/zP664JliMo0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1.pn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zP664JliMo0" TargetMode="External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23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25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P664JliMo0" TargetMode="External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7.wdp"/><Relationship Id="rId4" Type="http://schemas.openxmlformats.org/officeDocument/2006/relationships/image" Target="../media/image39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zP664JliMo0" TargetMode="External"/><Relationship Id="rId4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zP664JliMo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zP664JliMo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P664JliMo0" TargetMode="Externa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zP664JliMo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P664JliMo0" TargetMode="External"/><Relationship Id="rId3" Type="http://schemas.microsoft.com/office/2007/relationships/hdphoto" Target="../media/hdphoto1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4.wdp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томні експерименти Москви – АрміяInform">
            <a:extLst>
              <a:ext uri="{FF2B5EF4-FFF2-40B4-BE49-F238E27FC236}">
                <a16:creationId xmlns:a16="http://schemas.microsoft.com/office/drawing/2014/main" id="{11353736-180A-C217-D03B-B0BD000B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85" y="1966631"/>
            <a:ext cx="9144000" cy="5143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C717BAFB-4A4B-DFF9-25BB-C24111FE4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6657F-471F-85AF-B924-051C81400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99" y="-1"/>
            <a:ext cx="11879791" cy="2536903"/>
          </a:xfrm>
        </p:spPr>
        <p:txBody>
          <a:bodyPr>
            <a:noAutofit/>
          </a:bodyPr>
          <a:lstStyle/>
          <a:p>
            <a:r>
              <a:rPr lang="uk-UA" sz="8800" b="1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Техніка безпеки при радіаційній аварії</a:t>
            </a:r>
          </a:p>
        </p:txBody>
      </p:sp>
    </p:spTree>
    <p:extLst>
      <p:ext uri="{BB962C8B-B14F-4D97-AF65-F5344CB8AC3E}">
        <p14:creationId xmlns:p14="http://schemas.microsoft.com/office/powerpoint/2010/main" val="813218970"/>
      </p:ext>
    </p:extLst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раптом потрібно вийти з укриття: як діяти?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AB287-A961-9902-81C2-989B597C4A52}"/>
              </a:ext>
            </a:extLst>
          </p:cNvPr>
          <p:cNvSpPr txBox="1"/>
          <p:nvPr/>
        </p:nvSpPr>
        <p:spPr>
          <a:xfrm>
            <a:off x="359121" y="857975"/>
            <a:ext cx="11519026" cy="2375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Коли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повернулися додому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одразу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зніміть весь верхній одяг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Але робіть це максимально обережно, адже на ньому залишається велика кількість радіоактивного пилу. Одяг потрібно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помістити в герметичний контейнер або пластиковий пакет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та зберігати подалі від свого укриття, місця скупчення людей, тварин.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Одежда лотом,некоторая одежда в фото смотрите, цена 30 р. купить в Минске  на Куфаре - Объявление №163041927">
            <a:extLst>
              <a:ext uri="{FF2B5EF4-FFF2-40B4-BE49-F238E27FC236}">
                <a16:creationId xmlns:a16="http://schemas.microsoft.com/office/drawing/2014/main" id="{1330BA70-84AC-1248-7A6C-652B5300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67" y="3247126"/>
            <a:ext cx="2982504" cy="34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apan court rejects demand to evacuate children">
            <a:extLst>
              <a:ext uri="{FF2B5EF4-FFF2-40B4-BE49-F238E27FC236}">
                <a16:creationId xmlns:a16="http://schemas.microsoft.com/office/drawing/2014/main" id="{AD68BF72-968B-885A-68A9-D551470C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98" y="3233882"/>
            <a:ext cx="5098777" cy="34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F4434605-4B8F-0230-E8FD-413D09C9C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5075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раптом потрібно вийти з укриття: як діяти?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226EB-FF50-D2A0-C02B-01D194F70765}"/>
              </a:ext>
            </a:extLst>
          </p:cNvPr>
          <p:cNvSpPr txBox="1"/>
          <p:nvPr/>
        </p:nvSpPr>
        <p:spPr>
          <a:xfrm>
            <a:off x="386281" y="844731"/>
            <a:ext cx="11591453" cy="1915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Після цього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обов'язково помийтеся або прийміть душ із </a:t>
            </a:r>
            <a:r>
              <a:rPr lang="uk-UA" sz="2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милом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Також не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забудьте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вимити голову шампунем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Кондиціонери для волосся використовувати заборонено. Вони можуть бути закриті радіоактивним пилом. Не дряпайте і не тріть шкіру. Адже пил може потрапити в рани.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Вице-канцлер ФРГ признался, что стал реже принимать душ - NEWS.ru — 24.06.22">
            <a:extLst>
              <a:ext uri="{FF2B5EF4-FFF2-40B4-BE49-F238E27FC236}">
                <a16:creationId xmlns:a16="http://schemas.microsoft.com/office/drawing/2014/main" id="{81E0D49B-513E-C734-F797-21899138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" y="2907563"/>
            <a:ext cx="5333575" cy="37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Эксперты объяснили, почему вредно мыть голову каждый день">
            <a:extLst>
              <a:ext uri="{FF2B5EF4-FFF2-40B4-BE49-F238E27FC236}">
                <a16:creationId xmlns:a16="http://schemas.microsoft.com/office/drawing/2014/main" id="{6D9CE83C-ADEB-347C-54C7-C39843CE2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2" r="-98"/>
          <a:stretch/>
        </p:blipFill>
        <p:spPr bwMode="auto">
          <a:xfrm>
            <a:off x="6095999" y="2907563"/>
            <a:ext cx="5501489" cy="37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4AC4A671-58B4-D666-997C-A8FC8F31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26625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раптом потрібно вийти з укриття: як діяти?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226EB-FF50-D2A0-C02B-01D194F70765}"/>
              </a:ext>
            </a:extLst>
          </p:cNvPr>
          <p:cNvSpPr txBox="1"/>
          <p:nvPr/>
        </p:nvSpPr>
        <p:spPr>
          <a:xfrm>
            <a:off x="313852" y="944473"/>
            <a:ext cx="11600507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Якщо у вас немає можливості прийняти душ,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ретельно вимийте руки, обличчя і всі відкриті ділянки тіла проточною водою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Не забувайте про мило.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ADB8F-CD74-963E-FE2C-55F33C547C2C}"/>
              </a:ext>
            </a:extLst>
          </p:cNvPr>
          <p:cNvSpPr txBox="1"/>
          <p:nvPr/>
        </p:nvSpPr>
        <p:spPr>
          <a:xfrm>
            <a:off x="313852" y="2314280"/>
            <a:ext cx="11763471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 разі, коли немає доступу до води,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підійдуть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вологі серветки або просто волога тканина. Протріть вуха, повіки, вії. Після цих дій потрібно відразу 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одягнути чистий одяг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Мити руки уві сні: гарячою чи теплою водою, в озері, раковину або унітаз –  тлумачення • 7snov.com.ua">
            <a:extLst>
              <a:ext uri="{FF2B5EF4-FFF2-40B4-BE49-F238E27FC236}">
                <a16:creationId xmlns:a16="http://schemas.microsoft.com/office/drawing/2014/main" id="{8E92AE5E-777C-A320-2076-20E811EC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90" y="3852608"/>
            <a:ext cx="4710821" cy="291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5 лучших влажных салфеток - Рейтинг 2022 года (топ с учетом мнения  экспертов и отзывов)">
            <a:extLst>
              <a:ext uri="{FF2B5EF4-FFF2-40B4-BE49-F238E27FC236}">
                <a16:creationId xmlns:a16="http://schemas.microsoft.com/office/drawing/2014/main" id="{E0D4AC00-B02A-AC72-E82A-07887572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48" y="3852608"/>
            <a:ext cx="4836499" cy="29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6C19D509-CEA2-BB43-F3C4-4AC20BC59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747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Що їсти і пити після ядерного вибуху?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8B3F5-FFFE-E695-21C7-6DD400BE702D}"/>
              </a:ext>
            </a:extLst>
          </p:cNvPr>
          <p:cNvSpPr txBox="1"/>
          <p:nvPr/>
        </p:nvSpPr>
        <p:spPr>
          <a:xfrm>
            <a:off x="235131" y="966966"/>
            <a:ext cx="11660777" cy="2723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Яку їжу можна використовувати: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безпечною для вживання вважається будь-яка їжа у вигляді консерв</a:t>
            </a:r>
            <a:r>
              <a:rPr lang="uk-UA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пляшок, банок, коробок);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додайте в раціон продукти, які зберігалися в холодильнику, морозильній камері.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Какой запас продуктов делать на случай дефицита и сколько на это нужно денег">
            <a:extLst>
              <a:ext uri="{FF2B5EF4-FFF2-40B4-BE49-F238E27FC236}">
                <a16:creationId xmlns:a16="http://schemas.microsoft.com/office/drawing/2014/main" id="{76880F03-7F91-2E9B-A20A-0CC405965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8"/>
          <a:stretch/>
        </p:blipFill>
        <p:spPr bwMode="auto">
          <a:xfrm>
            <a:off x="2485368" y="3634304"/>
            <a:ext cx="3966109" cy="31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Холодильник забитый едой - 32 фото - картинки и рисунки: скачать бесплатно">
            <a:extLst>
              <a:ext uri="{FF2B5EF4-FFF2-40B4-BE49-F238E27FC236}">
                <a16:creationId xmlns:a16="http://schemas.microsoft.com/office/drawing/2014/main" id="{C06E5FE1-6299-7217-F00C-6162C5CBA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6925492" y="3492137"/>
            <a:ext cx="3556204" cy="33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AE1CA28C-9BC1-8881-407D-B96649825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47846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Що їсти і пити після ядерного вибуху?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5E2DF-F394-5AE0-C430-9BB3B84D4795}"/>
              </a:ext>
            </a:extLst>
          </p:cNvPr>
          <p:cNvSpPr txBox="1"/>
          <p:nvPr/>
        </p:nvSpPr>
        <p:spPr>
          <a:xfrm>
            <a:off x="304799" y="766524"/>
            <a:ext cx="11599817" cy="378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Як правильно їсти: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перед відкриттям банки, пляшки, консерви, протріть всю її поверхню вологою тканиною;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все кухонне приладдя перед використанням також потрібно протирати вологою серветкою, рушником;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всю використану тканину покладіть в контейнер чи герметичний пакет, зберігайте подалі від тварин і людей.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Чому небезпечно витирати посуд кухонним рушником? | Galka.if.ua">
            <a:extLst>
              <a:ext uri="{FF2B5EF4-FFF2-40B4-BE49-F238E27FC236}">
                <a16:creationId xmlns:a16="http://schemas.microsoft.com/office/drawing/2014/main" id="{67945291-3D3B-D096-DBA6-A770DEEC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5" y="4552882"/>
            <a:ext cx="3961040" cy="221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Чому небезпечно витирати посуд кухонним рушником? | Galka.if.ua">
            <a:extLst>
              <a:ext uri="{FF2B5EF4-FFF2-40B4-BE49-F238E27FC236}">
                <a16:creationId xmlns:a16="http://schemas.microsoft.com/office/drawing/2014/main" id="{153E345B-B7EF-CF3B-80D5-409E0D42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9" t="3809" r="16500" b="25587"/>
          <a:stretch/>
        </p:blipFill>
        <p:spPr bwMode="auto">
          <a:xfrm>
            <a:off x="4976296" y="4552881"/>
            <a:ext cx="3381414" cy="221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ест «Мусорный бак» | Nagolos">
            <a:extLst>
              <a:ext uri="{FF2B5EF4-FFF2-40B4-BE49-F238E27FC236}">
                <a16:creationId xmlns:a16="http://schemas.microsoft.com/office/drawing/2014/main" id="{EF7B4F24-6F7D-E0FB-D47D-538E7E5F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971" y="439130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7"/>
            <a:extLst>
              <a:ext uri="{FF2B5EF4-FFF2-40B4-BE49-F238E27FC236}">
                <a16:creationId xmlns:a16="http://schemas.microsoft.com/office/drawing/2014/main" id="{165D40CD-97AF-CAEC-C322-D19AD9556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430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Що їсти і пити після ядерного вибуху?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B01E2-0302-9805-2F98-B6B740C3CEDF}"/>
              </a:ext>
            </a:extLst>
          </p:cNvPr>
          <p:cNvSpPr txBox="1"/>
          <p:nvPr/>
        </p:nvSpPr>
        <p:spPr>
          <a:xfrm>
            <a:off x="121921" y="844731"/>
            <a:ext cx="11843656" cy="2262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Як і що пити: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воду можна вживати лише з перевірених джерел;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якщо влада чи рятувальники не повідомляли, що водопровідна вода придатна до споживання, її використовувати не варто;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Вода из-под крана: пить или не пить? | Все о ДНР">
            <a:extLst>
              <a:ext uri="{FF2B5EF4-FFF2-40B4-BE49-F238E27FC236}">
                <a16:creationId xmlns:a16="http://schemas.microsoft.com/office/drawing/2014/main" id="{67523492-959A-4BE4-752D-B8EC189E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34" y="3179203"/>
            <a:ext cx="5382578" cy="359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нак множення 4">
            <a:extLst>
              <a:ext uri="{FF2B5EF4-FFF2-40B4-BE49-F238E27FC236}">
                <a16:creationId xmlns:a16="http://schemas.microsoft.com/office/drawing/2014/main" id="{6B3C2ABE-34F7-F7A2-8A72-A94A35ADB70A}"/>
              </a:ext>
            </a:extLst>
          </p:cNvPr>
          <p:cNvSpPr/>
          <p:nvPr/>
        </p:nvSpPr>
        <p:spPr>
          <a:xfrm>
            <a:off x="7965411" y="3776813"/>
            <a:ext cx="2897109" cy="2994101"/>
          </a:xfrm>
          <a:prstGeom prst="mathMultiply">
            <a:avLst>
              <a:gd name="adj1" fmla="val 1070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00" name="Picture 4" descr="Какую воду лучше пить, когда из крана течет странная жидкость?">
            <a:extLst>
              <a:ext uri="{FF2B5EF4-FFF2-40B4-BE49-F238E27FC236}">
                <a16:creationId xmlns:a16="http://schemas.microsoft.com/office/drawing/2014/main" id="{C7A5769D-B0D7-6C23-F156-1677D6C48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7" y="3179203"/>
            <a:ext cx="6073954" cy="359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61FED631-24BC-ACD4-D495-1C69F8127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797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Що їсти і пити після ядерного вибуху?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B01E2-0302-9805-2F98-B6B740C3CEDF}"/>
              </a:ext>
            </a:extLst>
          </p:cNvPr>
          <p:cNvSpPr txBox="1"/>
          <p:nvPr/>
        </p:nvSpPr>
        <p:spPr>
          <a:xfrm>
            <a:off x="121921" y="844731"/>
            <a:ext cx="11843656" cy="2262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Як і що пити: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вода в пляшках надійно захищена, але їх поверхню перед цим потрібно протирати;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кип'ятіння жодним чином не впливає на радіоактивні часточки;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30" name="Picture 10" descr="Температура кипіння">
            <a:extLst>
              <a:ext uri="{FF2B5EF4-FFF2-40B4-BE49-F238E27FC236}">
                <a16:creationId xmlns:a16="http://schemas.microsoft.com/office/drawing/2014/main" id="{8A2A7446-3BE6-B106-8009-F1276086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92" y="3557908"/>
            <a:ext cx="4514850" cy="29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нак множення 8">
            <a:extLst>
              <a:ext uri="{FF2B5EF4-FFF2-40B4-BE49-F238E27FC236}">
                <a16:creationId xmlns:a16="http://schemas.microsoft.com/office/drawing/2014/main" id="{7819C401-951E-5378-8346-9FD388AFF4B5}"/>
              </a:ext>
            </a:extLst>
          </p:cNvPr>
          <p:cNvSpPr/>
          <p:nvPr/>
        </p:nvSpPr>
        <p:spPr>
          <a:xfrm>
            <a:off x="7408062" y="3281548"/>
            <a:ext cx="2897109" cy="2994101"/>
          </a:xfrm>
          <a:prstGeom prst="mathMultiply">
            <a:avLst>
              <a:gd name="adj1" fmla="val 1070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32" name="Picture 12" descr="Здоровый и счастливый молодой человек пьет воду во время отдыха дома |  Премиум Фото">
            <a:extLst>
              <a:ext uri="{FF2B5EF4-FFF2-40B4-BE49-F238E27FC236}">
                <a16:creationId xmlns:a16="http://schemas.microsoft.com/office/drawing/2014/main" id="{A8645B4E-632C-4F96-058B-EDA9E3D4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9" y="3180624"/>
            <a:ext cx="5380202" cy="35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7DB15BAC-9500-4835-F952-D1C008F6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Що їсти і пити після ядерного вибуху?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B01E2-0302-9805-2F98-B6B740C3CEDF}"/>
              </a:ext>
            </a:extLst>
          </p:cNvPr>
          <p:cNvSpPr txBox="1"/>
          <p:nvPr/>
        </p:nvSpPr>
        <p:spPr>
          <a:xfrm>
            <a:off x="243839" y="844731"/>
            <a:ext cx="11713029" cy="1801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Як і що пити: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 пляшках чи герметичних контейнерах потрібно мати запас води;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всі напої, які знаходяться в холодильнику, вважаються безпечними;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Як обрати надійного постачальника питної води: огляд 5 компаній Києва |  Checkpoint">
            <a:extLst>
              <a:ext uri="{FF2B5EF4-FFF2-40B4-BE49-F238E27FC236}">
                <a16:creationId xmlns:a16="http://schemas.microsoft.com/office/drawing/2014/main" id="{EF3554A0-505F-A8AC-930F-F769B702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3" y="2857537"/>
            <a:ext cx="5746567" cy="38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sked the summer student to fill the fridge with water bottles... I'm  impressed : r/oddlysatisfying">
            <a:extLst>
              <a:ext uri="{FF2B5EF4-FFF2-40B4-BE49-F238E27FC236}">
                <a16:creationId xmlns:a16="http://schemas.microsoft.com/office/drawing/2014/main" id="{60944B39-B85B-5FEF-9C0A-8F9442552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18" b="4381"/>
          <a:stretch/>
        </p:blipFill>
        <p:spPr bwMode="auto">
          <a:xfrm>
            <a:off x="7267439" y="2828143"/>
            <a:ext cx="3452812" cy="38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35EB7BEF-14B8-FE89-6676-33F4580D3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059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Що їсти і пити після ядерного вибуху?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B01E2-0302-9805-2F98-B6B740C3CEDF}"/>
              </a:ext>
            </a:extLst>
          </p:cNvPr>
          <p:cNvSpPr txBox="1"/>
          <p:nvPr/>
        </p:nvSpPr>
        <p:spPr>
          <a:xfrm>
            <a:off x="191589" y="951310"/>
            <a:ext cx="11713028" cy="2262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Як і що пити: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вода в водонагрівачі чи унітазі не містить радіоактивних часточок;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забруднена колодязна та водопровідна вода може використовуватися лише для миття себе та інших предметів.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Как выбрать бойлер: какой лучше, характеристики приборов косвенного  нагрева, видео и фото">
            <a:extLst>
              <a:ext uri="{FF2B5EF4-FFF2-40B4-BE49-F238E27FC236}">
                <a16:creationId xmlns:a16="http://schemas.microsoft.com/office/drawing/2014/main" id="{697A6C4E-EEC3-7165-D361-B3C9A1E7F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12387"/>
          <a:stretch/>
        </p:blipFill>
        <p:spPr bwMode="auto">
          <a:xfrm>
            <a:off x="191589" y="3429000"/>
            <a:ext cx="3667040" cy="30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к почистить бачок унитаза от гадости - YouTube">
            <a:extLst>
              <a:ext uri="{FF2B5EF4-FFF2-40B4-BE49-F238E27FC236}">
                <a16:creationId xmlns:a16="http://schemas.microsoft.com/office/drawing/2014/main" id="{B9A5618D-F57C-AB33-8C4F-6EF62EA84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7" r="13000"/>
          <a:stretch/>
        </p:blipFill>
        <p:spPr bwMode="auto">
          <a:xfrm>
            <a:off x="4014236" y="3429000"/>
            <a:ext cx="3738713" cy="30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 &quot;Мосводоканале&quot; рассказали, почему можно пить воду из-под крана -  Мосводоканал">
            <a:extLst>
              <a:ext uri="{FF2B5EF4-FFF2-40B4-BE49-F238E27FC236}">
                <a16:creationId xmlns:a16="http://schemas.microsoft.com/office/drawing/2014/main" id="{362CD699-5788-F25B-7ED2-3F375838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556" y="3811664"/>
            <a:ext cx="4083050" cy="230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ACEEF358-679B-1B27-F7EB-3127E6768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486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Йодопрофілактика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коли вона потрібна і як її робити?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34678-26E4-65B4-34E3-9B58AD35AA36}"/>
              </a:ext>
            </a:extLst>
          </p:cNvPr>
          <p:cNvSpPr txBox="1"/>
          <p:nvPr/>
        </p:nvSpPr>
        <p:spPr>
          <a:xfrm>
            <a:off x="235131" y="765991"/>
            <a:ext cx="11765279" cy="410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Як тільки ви отримали повідомлення про ядерний вибух чи аварію на АЕС, відразу </a:t>
            </a:r>
            <a:r>
              <a:rPr lang="uk-UA" sz="2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проведіть </a:t>
            </a:r>
            <a:r>
              <a:rPr lang="uk-UA" sz="2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йодопрофілактику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протягом 7 перших днів потрібно приймати по одній таблетці (0,125 г) йодистого калію - для дітей віком до 2 років по 0,04 г (частина таблетки);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якщо у вас немає йодистого калію, можна використовувати 5% йодистий розчин: пити його потрібно по 3-5 крапель на склянку води, а для дітей віком до 2 років - по 1-2 краплі.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Як проводити йодну профілактику в разі радіаційної аварії – покрокова  інструкція - Трибуна - Бровари (Війна в Україні 2022 )">
            <a:extLst>
              <a:ext uri="{FF2B5EF4-FFF2-40B4-BE49-F238E27FC236}">
                <a16:creationId xmlns:a16="http://schemas.microsoft.com/office/drawing/2014/main" id="{334D436C-5EDC-5D0E-2FFF-278EFC20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32" y="4471883"/>
            <a:ext cx="4153988" cy="233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едостаток йода в организме: симптомы, лечение, профилактика - Новости  поликлиники">
            <a:extLst>
              <a:ext uri="{FF2B5EF4-FFF2-40B4-BE49-F238E27FC236}">
                <a16:creationId xmlns:a16="http://schemas.microsoft.com/office/drawing/2014/main" id="{0C44B9F4-0D58-84CA-EB63-C4F0D2F4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06" y="4836959"/>
            <a:ext cx="3279594" cy="19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2BE53BBA-3FA8-8C02-D8D6-7230E198E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625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5C397E-01F9-348A-47CA-C3B4E29B7135}"/>
              </a:ext>
            </a:extLst>
          </p:cNvPr>
          <p:cNvSpPr txBox="1"/>
          <p:nvPr/>
        </p:nvSpPr>
        <p:spPr>
          <a:xfrm>
            <a:off x="309154" y="361991"/>
            <a:ext cx="1157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Насамперед, </a:t>
            </a:r>
            <a:r>
              <a:rPr lang="uk-UA" sz="36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 слухати інструкції працівників ДСНС та інших установ, які координують дії населення на місцях</a:t>
            </a:r>
            <a:r>
              <a:rPr lang="uk-UA" sz="3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3600" dirty="0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B91131BF-BA2B-8F59-AFE5-00B4A2129D3C}"/>
              </a:ext>
            </a:extLst>
          </p:cNvPr>
          <p:cNvGrpSpPr/>
          <p:nvPr/>
        </p:nvGrpSpPr>
        <p:grpSpPr>
          <a:xfrm>
            <a:off x="441353" y="2941106"/>
            <a:ext cx="11164652" cy="3674153"/>
            <a:chOff x="1708838" y="2976327"/>
            <a:chExt cx="9933544" cy="3269010"/>
          </a:xfrm>
        </p:grpSpPr>
        <p:pic>
          <p:nvPicPr>
            <p:cNvPr id="1026" name="Picture 2" descr="В Україні посилять соцзахист працівників ДСНС | Політична партія «Слуга  Народу»">
              <a:extLst>
                <a:ext uri="{FF2B5EF4-FFF2-40B4-BE49-F238E27FC236}">
                  <a16:creationId xmlns:a16="http://schemas.microsoft.com/office/drawing/2014/main" id="{FFEB2463-4345-D20F-6075-E5ABC4707D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3"/>
            <a:stretch/>
          </p:blipFill>
          <p:spPr bwMode="auto">
            <a:xfrm>
              <a:off x="7520411" y="2976327"/>
              <a:ext cx="4121971" cy="3269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Про руйнування аеропорту у Дніпрі. Подробиці розповіла прес-офіцерка ГУ  ДСНС Дніпропетровщини Євгенія Дудка. | Дніпропетровська обласна рада">
              <a:extLst>
                <a:ext uri="{FF2B5EF4-FFF2-40B4-BE49-F238E27FC236}">
                  <a16:creationId xmlns:a16="http://schemas.microsoft.com/office/drawing/2014/main" id="{DA53EC80-6927-2BE4-600C-600D8C229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838" y="2977840"/>
              <a:ext cx="5811574" cy="326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5451474A-3F79-4430-99E8-355B85A9F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2693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агроза ядерної небезпеки – Дніпропетровське Інвестиційне агенство">
            <a:extLst>
              <a:ext uri="{FF2B5EF4-FFF2-40B4-BE49-F238E27FC236}">
                <a16:creationId xmlns:a16="http://schemas.microsoft.com/office/drawing/2014/main" id="{F749078C-943E-17A6-A1BF-7D66D374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441121"/>
            <a:ext cx="8572500" cy="4762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9EA6D3F-E842-3907-5D37-87A24245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154" y="252549"/>
            <a:ext cx="5477691" cy="844731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ПАМ’ЯТАЙ!</a:t>
            </a:r>
            <a:endParaRPr lang="uk-UA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20C0FF6-B00D-3368-85ED-8629432E778B}"/>
              </a:ext>
            </a:extLst>
          </p:cNvPr>
          <p:cNvSpPr txBox="1">
            <a:spLocks/>
          </p:cNvSpPr>
          <p:nvPr/>
        </p:nvSpPr>
        <p:spPr>
          <a:xfrm>
            <a:off x="0" y="1097280"/>
            <a:ext cx="12192000" cy="1454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Дотримання цих правил </a:t>
            </a:r>
          </a:p>
          <a:p>
            <a:pPr algn="ctr"/>
            <a:r>
              <a:rPr lang="uk-UA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може врятувати твоє життя!</a:t>
            </a:r>
            <a:endParaRPr lang="uk-UA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2EA85CF8-90EB-99CF-8D61-C3DC21885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2899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5C397E-01F9-348A-47CA-C3B4E29B7135}"/>
              </a:ext>
            </a:extLst>
          </p:cNvPr>
          <p:cNvSpPr txBox="1"/>
          <p:nvPr/>
        </p:nvSpPr>
        <p:spPr>
          <a:xfrm>
            <a:off x="309154" y="0"/>
            <a:ext cx="115736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i="0" dirty="0">
                <a:solidFill>
                  <a:srgbClr val="25252C"/>
                </a:solidFill>
                <a:effectLst/>
              </a:rPr>
              <a:t>Не дізнатися про те, що у вашому місті вибухнула ядерна бомба неможливо - про це сповістять по радіо або в інтернеті, також ви почуєте протяжний гул сирен. </a:t>
            </a:r>
          </a:p>
          <a:p>
            <a:pPr algn="just"/>
            <a:r>
              <a:rPr lang="uk-UA" sz="2800" b="1" i="0" dirty="0">
                <a:solidFill>
                  <a:srgbClr val="25252C"/>
                </a:solidFill>
                <a:effectLst/>
              </a:rPr>
              <a:t>Після цього важливо слухати рекомендації і суворо їх виконувати, не піддаючись паніці, але діючи швидко. </a:t>
            </a:r>
          </a:p>
          <a:p>
            <a:pPr algn="ctr"/>
            <a:endParaRPr lang="uk-UA" sz="2800" b="1" i="0" dirty="0">
              <a:solidFill>
                <a:srgbClr val="25252C"/>
              </a:solidFill>
              <a:effectLst/>
            </a:endParaRPr>
          </a:p>
          <a:p>
            <a:pPr algn="ctr"/>
            <a:r>
              <a:rPr lang="uk-UA" sz="2800" b="1" i="1" dirty="0">
                <a:solidFill>
                  <a:srgbClr val="25252C"/>
                </a:solidFill>
                <a:effectLst/>
                <a:highlight>
                  <a:srgbClr val="FFFF00"/>
                </a:highlight>
              </a:rPr>
              <a:t>Пам'ятайте</a:t>
            </a:r>
            <a:r>
              <a:rPr lang="uk-UA" sz="2800" b="1" i="0" dirty="0">
                <a:solidFill>
                  <a:srgbClr val="25252C"/>
                </a:solidFill>
                <a:effectLst/>
                <a:highlight>
                  <a:srgbClr val="FFFF00"/>
                </a:highlight>
              </a:rPr>
              <a:t>:</a:t>
            </a:r>
            <a:r>
              <a:rPr lang="uk-UA" sz="2800" b="1" i="0" dirty="0">
                <a:solidFill>
                  <a:srgbClr val="25252C"/>
                </a:solidFill>
                <a:effectLst/>
              </a:rPr>
              <a:t> у вас є </a:t>
            </a:r>
            <a:r>
              <a:rPr lang="uk-UA" sz="2800" b="1" i="0" dirty="0">
                <a:solidFill>
                  <a:srgbClr val="25252C"/>
                </a:solidFill>
                <a:effectLst/>
                <a:highlight>
                  <a:srgbClr val="FFFF00"/>
                </a:highlight>
              </a:rPr>
              <a:t>10 хвилин</a:t>
            </a:r>
            <a:r>
              <a:rPr lang="uk-UA" sz="2800" b="1" i="0" dirty="0">
                <a:solidFill>
                  <a:srgbClr val="25252C"/>
                </a:solidFill>
                <a:effectLst/>
              </a:rPr>
              <a:t>, щоб знайти бомбосховище і врятуватися, а станції метро закриються через 5 хвилин після оголошення тривоги.</a:t>
            </a:r>
          </a:p>
        </p:txBody>
      </p:sp>
      <p:pic>
        <p:nvPicPr>
          <p:cNvPr id="1030" name="Picture 6" descr="секундомер, стоковая фотография, часы">
            <a:extLst>
              <a:ext uri="{FF2B5EF4-FFF2-40B4-BE49-F238E27FC236}">
                <a16:creationId xmlns:a16="http://schemas.microsoft.com/office/drawing/2014/main" id="{9C6B4659-487C-9002-1AA5-E1E175DD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86" l="3462" r="95385">
                        <a14:foregroundMark x1="11923" y1="31429" x2="11154" y2="39524"/>
                        <a14:foregroundMark x1="10000" y1="43333" x2="9615" y2="42857"/>
                        <a14:foregroundMark x1="3462" y1="44524" x2="3846" y2="41667"/>
                        <a14:foregroundMark x1="90385" y1="36667" x2="91538" y2="37381"/>
                        <a14:foregroundMark x1="70000" y1="87381" x2="89615" y2="84286"/>
                        <a14:foregroundMark x1="89615" y1="84286" x2="61154" y2="91429"/>
                        <a14:foregroundMark x1="61154" y1="91429" x2="89615" y2="93333"/>
                        <a14:foregroundMark x1="89615" y1="93333" x2="91154" y2="80952"/>
                        <a14:foregroundMark x1="91154" y1="80952" x2="92692" y2="84048"/>
                        <a14:foregroundMark x1="55000" y1="94524" x2="88462" y2="94286"/>
                        <a14:foregroundMark x1="88462" y1="94286" x2="95385" y2="92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397" y="3429000"/>
            <a:ext cx="2287604" cy="35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tki.co.il - Все о детях в Израиле - Детские страхи - проблемы и  последствия">
            <a:extLst>
              <a:ext uri="{FF2B5EF4-FFF2-40B4-BE49-F238E27FC236}">
                <a16:creationId xmlns:a16="http://schemas.microsoft.com/office/drawing/2014/main" id="{ABED8982-FB26-1BBD-9343-DFF986876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741" l="10000" r="90000">
                        <a14:foregroundMark x1="32154" y1="9035" x2="58923" y2="5544"/>
                        <a14:foregroundMark x1="58923" y1="5544" x2="39846" y2="3901"/>
                        <a14:foregroundMark x1="39846" y1="3901" x2="62615" y2="9240"/>
                        <a14:foregroundMark x1="62615" y1="9240" x2="56308" y2="1848"/>
                        <a14:foregroundMark x1="56308" y1="1848" x2="36462" y2="3080"/>
                        <a14:foregroundMark x1="36462" y1="3080" x2="47692" y2="10883"/>
                        <a14:foregroundMark x1="47692" y1="10883" x2="53692" y2="11704"/>
                        <a14:foregroundMark x1="7538" y1="99589" x2="40000" y2="91170"/>
                        <a14:foregroundMark x1="40000" y1="91170" x2="80615" y2="97741"/>
                        <a14:foregroundMark x1="80615" y1="97741" x2="10923" y2="97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590" y="3596355"/>
            <a:ext cx="4353327" cy="3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EE6A7A44-B115-29F7-C710-CB2F526AE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15102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824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аварія трапилася неподалік вашого місця проживання: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2FE7C-D489-A1B4-2068-3A547F8D2ABB}"/>
              </a:ext>
            </a:extLst>
          </p:cNvPr>
          <p:cNvSpPr txBox="1"/>
          <p:nvPr/>
        </p:nvSpPr>
        <p:spPr>
          <a:xfrm>
            <a:off x="201762" y="1248623"/>
            <a:ext cx="11486263" cy="531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050"/>
              </a:spcAft>
              <a:buSzPts val="1000"/>
              <a:tabLst>
                <a:tab pos="457200" algn="l"/>
              </a:tabLst>
            </a:pPr>
            <a:r>
              <a:rPr lang="uk-UA" sz="2800" b="1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залишайтеся в приміщенні</a:t>
            </a:r>
            <a:r>
              <a:rPr lang="uk-UA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або негайно зайдіть в нього.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091F6-8826-500F-3166-26C18CFCCC35}"/>
              </a:ext>
            </a:extLst>
          </p:cNvPr>
          <p:cNvSpPr txBox="1"/>
          <p:nvPr/>
        </p:nvSpPr>
        <p:spPr>
          <a:xfrm>
            <a:off x="201762" y="1969325"/>
            <a:ext cx="11788476" cy="205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1050"/>
              </a:spcAft>
              <a:buSzPts val="1000"/>
              <a:tabLst>
                <a:tab pos="457200" algn="l"/>
              </a:tabLst>
            </a:pPr>
            <a:r>
              <a:rPr lang="uk-UA" sz="2800" b="1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при перебуванні на вулиці</a:t>
            </a:r>
            <a:endParaRPr lang="uk-UA" sz="2800" b="1" dirty="0">
              <a:effectLst/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05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знайдіть укриття (підвал або хоча б середина будинку), тримайтеся якнайдалі від стін та даху, адже радіоактивний пил осідає на всіх зовнішніх поверхнях;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Самостоятельная защита от радиации | US EPA">
            <a:extLst>
              <a:ext uri="{FF2B5EF4-FFF2-40B4-BE49-F238E27FC236}">
                <a16:creationId xmlns:a16="http://schemas.microsoft.com/office/drawing/2014/main" id="{070C33C8-29B9-48E6-38BB-46BBD7340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9" t="4620" r="6788" b="22996"/>
          <a:stretch/>
        </p:blipFill>
        <p:spPr bwMode="auto">
          <a:xfrm>
            <a:off x="2100405" y="4124860"/>
            <a:ext cx="3168712" cy="26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амостоятельная защита от радиации | US EPA">
            <a:extLst>
              <a:ext uri="{FF2B5EF4-FFF2-40B4-BE49-F238E27FC236}">
                <a16:creationId xmlns:a16="http://schemas.microsoft.com/office/drawing/2014/main" id="{ECD7DB65-BA3A-07F9-24F2-F123E88AA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6" t="3036" r="6744" b="21452"/>
          <a:stretch/>
        </p:blipFill>
        <p:spPr bwMode="auto">
          <a:xfrm>
            <a:off x="6476645" y="4025272"/>
            <a:ext cx="3168713" cy="26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6"/>
            <a:extLst>
              <a:ext uri="{FF2B5EF4-FFF2-40B4-BE49-F238E27FC236}">
                <a16:creationId xmlns:a16="http://schemas.microsoft.com/office/drawing/2014/main" id="{A76A60C2-EA16-2A68-6B18-3B4490872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804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824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аварія трапилася неподалік вашого місця проживання: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635AE-469D-D447-CD65-39B317B4308D}"/>
              </a:ext>
            </a:extLst>
          </p:cNvPr>
          <p:cNvSpPr txBox="1"/>
          <p:nvPr/>
        </p:nvSpPr>
        <p:spPr>
          <a:xfrm>
            <a:off x="300446" y="1410826"/>
            <a:ext cx="11591108" cy="1594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 можливості заберіть всіх домашніх тварин з собою в укриття;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закрийте та спробуйте заблокувати двері, вікна в приміщенні, не підходьте до них;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A86A9-C8B2-A64A-AFC1-888952259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030" t="26535" r="42005" b="33201"/>
          <a:stretch/>
        </p:blipFill>
        <p:spPr>
          <a:xfrm>
            <a:off x="3829617" y="3005750"/>
            <a:ext cx="5124260" cy="3747960"/>
          </a:xfrm>
          <a:prstGeom prst="rect">
            <a:avLst/>
          </a:prstGeom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780210CF-4A91-A406-0EB0-252BEE538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739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824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аварія трапилася неподалік вашого місця проживання: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A00BA-F1B9-7F2F-37D6-ECAB495AB2E0}"/>
              </a:ext>
            </a:extLst>
          </p:cNvPr>
          <p:cNvSpPr txBox="1"/>
          <p:nvPr/>
        </p:nvSpPr>
        <p:spPr>
          <a:xfrm>
            <a:off x="162962" y="1158240"/>
            <a:ext cx="11588435" cy="2057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зробіть запас води на кілька днів, набравши її в ємності або просто у ванну;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всі продукти, які є в будинку, загорніть в плівку, покладіть в шафу чи холодильник;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Уважаемые троичане! Просим вас произвести необходимый запас воды. - Opera  News">
            <a:extLst>
              <a:ext uri="{FF2B5EF4-FFF2-40B4-BE49-F238E27FC236}">
                <a16:creationId xmlns:a16="http://schemas.microsoft.com/office/drawing/2014/main" id="{92158468-7874-759A-677B-2F18C45F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5"/>
          <a:stretch/>
        </p:blipFill>
        <p:spPr bwMode="auto">
          <a:xfrm>
            <a:off x="437315" y="3174953"/>
            <a:ext cx="6773381" cy="35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лный холодильник сладостей (32 фото)">
            <a:extLst>
              <a:ext uri="{FF2B5EF4-FFF2-40B4-BE49-F238E27FC236}">
                <a16:creationId xmlns:a16="http://schemas.microsoft.com/office/drawing/2014/main" id="{73ECCF17-098D-B680-3BB9-D252D7D1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935" y="2852209"/>
            <a:ext cx="2921694" cy="38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E3D63335-102E-B377-E001-86AAB26CE9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8348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824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аварія трапилася неподалік вашого місця проживання: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74ADF-9ADD-243F-FAE0-FAE70BB971B8}"/>
              </a:ext>
            </a:extLst>
          </p:cNvPr>
          <p:cNvSpPr txBox="1"/>
          <p:nvPr/>
        </p:nvSpPr>
        <p:spPr>
          <a:xfrm>
            <a:off x="301782" y="1158240"/>
            <a:ext cx="11588435" cy="1596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підготуйте респіратор, маску або хоча б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ватно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-марлеву пов'язку - ними можна захистити дихальні шляхи;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стежте за повідомленнями від поліції, ДСНС та місцевої влади.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Жителей Германии могут обязать носить респираторы вместо медицинских масок  :: Новости :: ТВ Центр">
            <a:extLst>
              <a:ext uri="{FF2B5EF4-FFF2-40B4-BE49-F238E27FC236}">
                <a16:creationId xmlns:a16="http://schemas.microsoft.com/office/drawing/2014/main" id="{D7C2C7DF-C856-40C7-003A-AEB003A3D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7" r="8234"/>
          <a:stretch/>
        </p:blipFill>
        <p:spPr bwMode="auto">
          <a:xfrm>
            <a:off x="642796" y="2911461"/>
            <a:ext cx="5196690" cy="37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оспотребнадзор призывает смолян носить ватно-марлевые повязки | ЛЮДИ |  ОБЩЕСТВО | АиФ Смоленск">
            <a:extLst>
              <a:ext uri="{FF2B5EF4-FFF2-40B4-BE49-F238E27FC236}">
                <a16:creationId xmlns:a16="http://schemas.microsoft.com/office/drawing/2014/main" id="{E0D82908-4CA3-F05B-9836-8CD3833B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11460"/>
            <a:ext cx="5662302" cy="37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D031456C-310E-6B98-BB78-419D36BCA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2214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раптом потрібно вийти з укриття: як діяти?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B22C1-F397-2452-9917-1C8AB0297911}"/>
              </a:ext>
            </a:extLst>
          </p:cNvPr>
          <p:cNvSpPr txBox="1"/>
          <p:nvPr/>
        </p:nvSpPr>
        <p:spPr>
          <a:xfrm>
            <a:off x="182578" y="844731"/>
            <a:ext cx="11826843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Виходити на вулицю можна лише за </a:t>
            </a:r>
            <a:r>
              <a:rPr lang="uk-UA" sz="28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ГОСТРОЇ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необхідності. Перед тим, як вийти: одягніть респіратор, гумові рукавички, гумові чоботи і плащ.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Дозиметрист-ученый-инспектор радиации в защитной одежде и противогазе  осматривает опасную зону крупный план цветок экологическая катастрофа |  Премиум Фото">
            <a:extLst>
              <a:ext uri="{FF2B5EF4-FFF2-40B4-BE49-F238E27FC236}">
                <a16:creationId xmlns:a16="http://schemas.microsoft.com/office/drawing/2014/main" id="{307DC524-6D61-A64F-8847-8AF938D59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11694"/>
          <a:stretch/>
        </p:blipFill>
        <p:spPr bwMode="auto">
          <a:xfrm>
            <a:off x="697117" y="2014454"/>
            <a:ext cx="4716856" cy="46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Я давно был готов». Почему гродненец ходит по городу в противогазе">
            <a:extLst>
              <a:ext uri="{FF2B5EF4-FFF2-40B4-BE49-F238E27FC236}">
                <a16:creationId xmlns:a16="http://schemas.microsoft.com/office/drawing/2014/main" id="{F2EF02F2-DD8E-C6F9-6A45-7D8DF3A08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1"/>
          <a:stretch/>
        </p:blipFill>
        <p:spPr bwMode="auto">
          <a:xfrm>
            <a:off x="5659858" y="2132149"/>
            <a:ext cx="6349563" cy="44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A2710173-D470-C2AC-5BEB-40C3E6713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32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7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Якщо раптом потрібно вийти з укриття: як діяти?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4AAB9-48E1-6771-34C9-19914B7CC7C4}"/>
              </a:ext>
            </a:extLst>
          </p:cNvPr>
          <p:cNvSpPr txBox="1"/>
          <p:nvPr/>
        </p:nvSpPr>
        <p:spPr>
          <a:xfrm>
            <a:off x="295746" y="948683"/>
            <a:ext cx="11555239" cy="300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7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Чого </a:t>
            </a:r>
            <a:r>
              <a:rPr lang="uk-UA" sz="28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НЕ можна</a:t>
            </a:r>
            <a:r>
              <a:rPr lang="uk-UA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робити на вулиці:</a:t>
            </a:r>
            <a:endParaRPr lang="uk-UA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роздягайтеся;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купайтеся в відкритих водоймах;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сідайте на землю;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збирайте ягоди, гриби, фрукти, овочі.</a:t>
            </a:r>
            <a:endParaRPr lang="uk-UA" sz="2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Тихий омут. Как правильно купаться в водоемах? | Здоровая жизнь | Здоровье  | Аргументы и Факты">
            <a:extLst>
              <a:ext uri="{FF2B5EF4-FFF2-40B4-BE49-F238E27FC236}">
                <a16:creationId xmlns:a16="http://schemas.microsoft.com/office/drawing/2014/main" id="{A7BFBFD7-1A8C-6EC7-DBCE-37EAE309E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8" r="14109" b="19529"/>
          <a:stretch/>
        </p:blipFill>
        <p:spPr bwMode="auto">
          <a:xfrm>
            <a:off x="199176" y="4170824"/>
            <a:ext cx="3802456" cy="25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нак множення 2">
            <a:extLst>
              <a:ext uri="{FF2B5EF4-FFF2-40B4-BE49-F238E27FC236}">
                <a16:creationId xmlns:a16="http://schemas.microsoft.com/office/drawing/2014/main" id="{910F2FA6-1812-6F81-EB01-0AE04923CAB1}"/>
              </a:ext>
            </a:extLst>
          </p:cNvPr>
          <p:cNvSpPr/>
          <p:nvPr/>
        </p:nvSpPr>
        <p:spPr>
          <a:xfrm>
            <a:off x="651849" y="3863899"/>
            <a:ext cx="2897109" cy="2994101"/>
          </a:xfrm>
          <a:prstGeom prst="mathMultiply">
            <a:avLst>
              <a:gd name="adj1" fmla="val 1070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2" name="Picture 4" descr="Обои Девушка сидит на земле, боке 640x1136 iPhone 5/5S/5C/SE Изображение">
            <a:extLst>
              <a:ext uri="{FF2B5EF4-FFF2-40B4-BE49-F238E27FC236}">
                <a16:creationId xmlns:a16="http://schemas.microsoft.com/office/drawing/2014/main" id="{BE26DC41-09F8-8CEB-ADBC-39E346D3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30" y="4170824"/>
            <a:ext cx="3510670" cy="25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нак множення 6">
            <a:extLst>
              <a:ext uri="{FF2B5EF4-FFF2-40B4-BE49-F238E27FC236}">
                <a16:creationId xmlns:a16="http://schemas.microsoft.com/office/drawing/2014/main" id="{DE76281F-CD6B-D012-2E3A-282192B8FC1B}"/>
              </a:ext>
            </a:extLst>
          </p:cNvPr>
          <p:cNvSpPr/>
          <p:nvPr/>
        </p:nvSpPr>
        <p:spPr>
          <a:xfrm>
            <a:off x="4647445" y="4000623"/>
            <a:ext cx="2897109" cy="2994101"/>
          </a:xfrm>
          <a:prstGeom prst="mathMultiply">
            <a:avLst>
              <a:gd name="adj1" fmla="val 1070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4" name="Picture 6" descr="Где в Украине будут штрафовать за сбор грибов и ягод">
            <a:extLst>
              <a:ext uri="{FF2B5EF4-FFF2-40B4-BE49-F238E27FC236}">
                <a16:creationId xmlns:a16="http://schemas.microsoft.com/office/drawing/2014/main" id="{1B9F0925-67DD-D345-1718-7C640A57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67" y="4170824"/>
            <a:ext cx="3664633" cy="24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нак множення 8">
            <a:extLst>
              <a:ext uri="{FF2B5EF4-FFF2-40B4-BE49-F238E27FC236}">
                <a16:creationId xmlns:a16="http://schemas.microsoft.com/office/drawing/2014/main" id="{48970DC7-2BC7-6D59-C280-D84B3840060C}"/>
              </a:ext>
            </a:extLst>
          </p:cNvPr>
          <p:cNvSpPr/>
          <p:nvPr/>
        </p:nvSpPr>
        <p:spPr>
          <a:xfrm>
            <a:off x="8574128" y="4170824"/>
            <a:ext cx="2897109" cy="2994101"/>
          </a:xfrm>
          <a:prstGeom prst="mathMultiply">
            <a:avLst>
              <a:gd name="adj1" fmla="val 1070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6" name="Picture 8" descr="Радиация | Satisfactory вики | Fandom">
            <a:extLst>
              <a:ext uri="{FF2B5EF4-FFF2-40B4-BE49-F238E27FC236}">
                <a16:creationId xmlns:a16="http://schemas.microsoft.com/office/drawing/2014/main" id="{AEC8C7A5-A1D3-3934-EF68-2AB01B95A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67" y="948683"/>
            <a:ext cx="2793937" cy="27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8"/>
            <a:extLst>
              <a:ext uri="{FF2B5EF4-FFF2-40B4-BE49-F238E27FC236}">
                <a16:creationId xmlns:a16="http://schemas.microsoft.com/office/drawing/2014/main" id="{AEADA1DB-D93B-4CF3-C6B7-B3F0E969D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8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0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860</Words>
  <Application>Microsoft Office PowerPoint</Application>
  <PresentationFormat>Широкий екран</PresentationFormat>
  <Paragraphs>66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a_Assuan</vt:lpstr>
      <vt:lpstr>Arial</vt:lpstr>
      <vt:lpstr>Calibri</vt:lpstr>
      <vt:lpstr>Calibri Light</vt:lpstr>
      <vt:lpstr>Roboto</vt:lpstr>
      <vt:lpstr>Symbol</vt:lpstr>
      <vt:lpstr>Тема Office</vt:lpstr>
      <vt:lpstr>Техніка безпеки при радіаційній аварії</vt:lpstr>
      <vt:lpstr>Презентація PowerPoint</vt:lpstr>
      <vt:lpstr>Презентація PowerPoint</vt:lpstr>
      <vt:lpstr>Якщо аварія трапилася неподалік вашого місця проживання:</vt:lpstr>
      <vt:lpstr>Якщо аварія трапилася неподалік вашого місця проживання:</vt:lpstr>
      <vt:lpstr>Якщо аварія трапилася неподалік вашого місця проживання:</vt:lpstr>
      <vt:lpstr>Якщо аварія трапилася неподалік вашого місця проживання:</vt:lpstr>
      <vt:lpstr>Якщо раптом потрібно вийти з укриття: як діяти?</vt:lpstr>
      <vt:lpstr>Якщо раптом потрібно вийти з укриття: як діяти?</vt:lpstr>
      <vt:lpstr>Якщо раптом потрібно вийти з укриття: як діяти?</vt:lpstr>
      <vt:lpstr>Якщо раптом потрібно вийти з укриття: як діяти?</vt:lpstr>
      <vt:lpstr>Якщо раптом потрібно вийти з укриття: як діяти?</vt:lpstr>
      <vt:lpstr>Що їсти і пити після ядерного вибуху?</vt:lpstr>
      <vt:lpstr>Що їсти і пити після ядерного вибуху?</vt:lpstr>
      <vt:lpstr>Що їсти і пити після ядерного вибуху?</vt:lpstr>
      <vt:lpstr>Що їсти і пити після ядерного вибуху?</vt:lpstr>
      <vt:lpstr>Що їсти і пити після ядерного вибуху?</vt:lpstr>
      <vt:lpstr>Що їсти і пити після ядерного вибуху?</vt:lpstr>
      <vt:lpstr>Йодопрофілактика: коли вона потрібна і як її робити?</vt:lpstr>
      <vt:lpstr>ПАМ’ЯТАЙ!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Техніка безпеки під час воєнного стану</dc:title>
  <dc:creator>User</dc:creator>
  <cp:lastModifiedBy>User</cp:lastModifiedBy>
  <cp:revision>59</cp:revision>
  <dcterms:created xsi:type="dcterms:W3CDTF">2022-08-31T20:01:45Z</dcterms:created>
  <dcterms:modified xsi:type="dcterms:W3CDTF">2022-09-11T18:10:36Z</dcterms:modified>
</cp:coreProperties>
</file>