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80" r:id="rId12"/>
    <p:sldId id="268" r:id="rId13"/>
    <p:sldId id="269" r:id="rId14"/>
    <p:sldId id="270" r:id="rId15"/>
    <p:sldId id="271" r:id="rId16"/>
    <p:sldId id="272" r:id="rId17"/>
    <p:sldId id="281" r:id="rId18"/>
    <p:sldId id="273" r:id="rId19"/>
    <p:sldId id="282" r:id="rId20"/>
    <p:sldId id="274" r:id="rId21"/>
    <p:sldId id="275" r:id="rId22"/>
    <p:sldId id="276" r:id="rId23"/>
    <p:sldId id="277" r:id="rId24"/>
    <p:sldId id="278" r:id="rId25"/>
    <p:sldId id="279" r:id="rId26"/>
    <p:sldId id="283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5829E-4562-3322-E123-E52F3905F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C53D07-9B2C-F0A9-5E85-126B76322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025996-37A1-78C2-2D0F-63709A32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F4290A-DEB4-CF89-17FE-4B82A2C7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0AFB7E-C532-75F5-4AE4-AC3A60B1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622259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34BE2-CDCE-C081-5F19-4DBA37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362794B-ADE4-8272-51CD-9F02CEC7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BB7A02-0D2A-37D8-E292-8C50D12D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34AACE-4017-CFC1-44AD-6C49B56B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F6B83B-B95D-D09D-6427-62BA4E2D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4111592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B019BBD-C97A-BA1E-B596-7A8620BC4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FBDE5C-9B6A-C65F-F69F-CA8849FBD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2E4974-43E9-0C8C-4BC1-A80B51FE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84371E-B2D5-2390-71FE-553E0028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08ACED-FD65-BBD7-141D-028C3482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51597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7757D-E6E2-05A4-7F54-57BD3AD3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4683F1-199E-A840-C76F-B0A58E649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478D7E-0B72-7A36-7436-022C49C6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C66D86-4848-E6FC-4BDA-1BDEE211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7969F8-62D2-01B8-D865-47187DAD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1879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92578-E748-E1B8-A69C-ACEFF6527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801A55-B474-B0F2-024E-2EC0DE8C9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581260-BF4D-FB71-B643-201A6142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DD64F5-73D2-D0FF-42CE-10AA7FEE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6967AA-09EC-B61D-F205-6607F607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20828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EFE48-9613-2814-1962-613DDF74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2079F-81F1-D74C-7F9C-0E021A5DC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E30733-A921-89ED-533B-212897662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E703FA-D36B-7230-0B6F-82F40762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C7A8FB-7D11-5351-8345-9E57E3BF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C98892-6C85-95C0-6FF1-B2397300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88720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82E4-A7A5-256E-2628-8BDB723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43876E-5686-FA9F-DF41-D53D04413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1C3E4F3-3450-875D-837D-D19B97256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BD619E5-8881-C17A-0B75-72CB02164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EA1BD76-295E-D183-BAE3-D74AC80C5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A15C0E-2D32-BCA0-C581-439260C2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47B805C-372B-A52B-E3FB-4D281C4C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83589D-2EE5-75A9-E205-E704099E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43909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5244-5E09-220C-2A93-F1901309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6763FA6-8D60-0297-AC18-4AFB0B72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2DBCF92-7888-D58E-A3D2-3397063F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E4C269-1B8B-D1D8-EB05-7BA3AC82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219848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44CC667-AA3A-70FF-B1FA-15504CA1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FE3C073-0F31-8FF2-D838-DA8B0AFA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8D18D2-0ABA-22D2-471F-25CFC2C9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57419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D086-7C85-DA7B-496C-53E045C2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71B968-C887-893F-E031-C89A8E099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598D2F-B379-217D-8989-AEEF13858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1DA98E-FBF2-1FE3-2B55-89F04B57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C21D12-B202-C17A-F0CE-41901273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860E7A-2974-2540-9D9A-F5C4BD07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04395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F57E-A61C-D1AC-222D-F7EA09E1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089F06-7A37-0F6F-CCD7-FB75E844B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01E6AB7-B8CA-7B29-5E76-417D1DB92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B7159F-48BC-2991-50EA-9AC60403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642282-3FD6-7F57-346A-B3354D96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912154-F0C0-D061-2B9B-BE2AEE7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94803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68FB98A-B02C-2913-29BF-75746B3D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E91A9-ED07-BBF8-A46C-AFDB44C1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30B7F9C-71B2-C498-2BFA-F0013DC48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A765-AD61-4940-8E00-0F0D0E550D98}" type="datetimeFigureOut">
              <a:rPr lang="uk-UA" smtClean="0"/>
              <a:t>04.09.2022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932D3F-479A-05EE-9FB9-B11AFAA8D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98BA47-079C-B042-1B3E-FB944D91E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8D17-4651-41E6-A2A8-4AEED9D3D4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9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hyperlink" Target="https://youtu.be/D7uuWeAqfm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hyperlink" Target="https://youtu.be/D7uuWeAqfmE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microsoft.com/office/2007/relationships/hdphoto" Target="../media/hdphoto18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20.wdp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hyperlink" Target="https://youtu.be/D7uuWeAqfm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microsoft.com/office/2007/relationships/hdphoto" Target="../media/hdphoto18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7uuWeAqfmE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3.png"/><Relationship Id="rId4" Type="http://schemas.microsoft.com/office/2007/relationships/hdphoto" Target="../media/hdphoto21.wdp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D7uuWeAqfmE" TargetMode="Externa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D7uuWeAqfm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D7uuWeAqfmE" TargetMode="External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D7uuWeAqfmE" TargetMode="External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D7uuWeAqfm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D7uuWeAqfmE" TargetMode="Externa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outu.be/D7uuWeAqfmE" TargetMode="Externa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D7uuWeAqfm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7.wdp"/><Relationship Id="rId7" Type="http://schemas.openxmlformats.org/officeDocument/2006/relationships/hyperlink" Target="https://youtu.be/D7uuWeAqfmE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youtu.be/D7uuWeAqfm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microsoft.com/office/2007/relationships/hdphoto" Target="../media/hdphoto30.wdp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7uuWeAqfmE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hyperlink" Target="https://youtu.be/D7uuWeAqfmE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7uuWeAqfmE" TargetMode="External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8.wdp"/><Relationship Id="rId7" Type="http://schemas.openxmlformats.org/officeDocument/2006/relationships/hyperlink" Target="https://youtu.be/D7uuWeAqfm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7uuWeAqfmE" TargetMode="External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4.wdp"/><Relationship Id="rId7" Type="http://schemas.openxmlformats.org/officeDocument/2006/relationships/hyperlink" Target="https://youtu.be/D7uuWeAqfm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6657F-471F-85AF-B924-051C81400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28" y="7145"/>
            <a:ext cx="11016343" cy="3501888"/>
          </a:xfrm>
        </p:spPr>
        <p:txBody>
          <a:bodyPr>
            <a:noAutofit/>
          </a:bodyPr>
          <a:lstStyle/>
          <a:p>
            <a:r>
              <a:rPr lang="uk-UA" sz="8000" b="1" dirty="0">
                <a:ln w="285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Техніка безпеки під час воєнного стану</a:t>
            </a:r>
            <a:br>
              <a:rPr lang="uk-UA" sz="8000" b="1" dirty="0">
                <a:ln w="285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</a:br>
            <a:r>
              <a:rPr lang="uk-UA" sz="8000" b="1" dirty="0">
                <a:ln w="28575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для учнів і батьків</a:t>
            </a:r>
          </a:p>
        </p:txBody>
      </p:sp>
      <p:pic>
        <p:nvPicPr>
          <p:cNvPr id="1028" name="Picture 4" descr="Важливо. Новости компании «ЧП &quot;Металфурнитура&quot;»">
            <a:extLst>
              <a:ext uri="{FF2B5EF4-FFF2-40B4-BE49-F238E27FC236}">
                <a16:creationId xmlns:a16="http://schemas.microsoft.com/office/drawing/2014/main" id="{3CD5623B-B049-B4AB-E3AD-726FFE01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74" y="3509033"/>
            <a:ext cx="5137288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Эскиз солдата на поле боя | Премиум векторы">
            <a:extLst>
              <a:ext uri="{FF2B5EF4-FFF2-40B4-BE49-F238E27FC236}">
                <a16:creationId xmlns:a16="http://schemas.microsoft.com/office/drawing/2014/main" id="{C654F680-4027-B7E9-DB5D-537509BA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572" y="3553097"/>
            <a:ext cx="3665600" cy="37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B69E7-BA98-ACE2-F595-2C7D055A9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482"/>
            <a:ext cx="4789724" cy="2613518"/>
          </a:xfrm>
          <a:prstGeom prst="rect">
            <a:avLst/>
          </a:prstGeom>
        </p:spPr>
      </p:pic>
      <p:pic>
        <p:nvPicPr>
          <p:cNvPr id="3" name="2936-geroicheskaja-muzyka-bez-slov-dlja-fonovogo-video-na-youtube-">
            <a:hlinkClick r:id="" action="ppaction://media"/>
            <a:extLst>
              <a:ext uri="{FF2B5EF4-FFF2-40B4-BE49-F238E27FC236}">
                <a16:creationId xmlns:a16="http://schemas.microsoft.com/office/drawing/2014/main" id="{3DB53744-A8D2-93CF-3DFB-83692FD00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264" y="3725091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hlinkClick r:id="rId10"/>
            <a:extLst>
              <a:ext uri="{FF2B5EF4-FFF2-40B4-BE49-F238E27FC236}">
                <a16:creationId xmlns:a16="http://schemas.microsoft.com/office/drawing/2014/main" id="{C717BAFB-4A4B-DFF9-25BB-C24111FE40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6989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Під час обстрілу стрілецькою зброєю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3B324-6BA1-0691-3142-DA1B12152C36}"/>
              </a:ext>
            </a:extLst>
          </p:cNvPr>
          <p:cNvSpPr txBox="1"/>
          <p:nvPr/>
        </p:nvSpPr>
        <p:spPr>
          <a:xfrm>
            <a:off x="194759" y="868070"/>
            <a:ext cx="11382468" cy="2818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Якщо ж ви потрапили під обстріл стрілецькою зброєю, тобто з пістолетів, автоматів, гвинтівок, кулеметів, Служб безпеки України радить діяти так: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• якщо ви вдома, то сховайтеся в безпечному місці: ванній кімнаті або ж самій ванні. Якщо це неможливо, ляжте на підлогу, вкрившись предметами, що можуть захистити вас від куль та уламків;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389D85B0-FB83-E8E1-68F7-9A5E0B3F8651}"/>
              </a:ext>
            </a:extLst>
          </p:cNvPr>
          <p:cNvGrpSpPr/>
          <p:nvPr/>
        </p:nvGrpSpPr>
        <p:grpSpPr>
          <a:xfrm>
            <a:off x="416923" y="3787871"/>
            <a:ext cx="4259580" cy="3032821"/>
            <a:chOff x="416923" y="3787871"/>
            <a:chExt cx="4259580" cy="3032821"/>
          </a:xfrm>
        </p:grpSpPr>
        <p:pic>
          <p:nvPicPr>
            <p:cNvPr id="10242" name="Picture 2" descr="Ванна в сіро-білих кольорах: поради щодо оформлення">
              <a:extLst>
                <a:ext uri="{FF2B5EF4-FFF2-40B4-BE49-F238E27FC236}">
                  <a16:creationId xmlns:a16="http://schemas.microsoft.com/office/drawing/2014/main" id="{563B862A-AF42-0CD8-DD2F-1BA6FED1A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23" y="3787871"/>
              <a:ext cx="4259580" cy="303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CE0BB3D-8559-0B55-2080-CADE0BBD6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845" y="4176720"/>
              <a:ext cx="1242818" cy="1545125"/>
            </a:xfrm>
            <a:prstGeom prst="rect">
              <a:avLst/>
            </a:prstGeom>
          </p:spPr>
        </p:pic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7DE35B26-C85C-68FE-54A1-8DC9A9C64499}"/>
              </a:ext>
            </a:extLst>
          </p:cNvPr>
          <p:cNvGrpSpPr/>
          <p:nvPr/>
        </p:nvGrpSpPr>
        <p:grpSpPr>
          <a:xfrm>
            <a:off x="5925425" y="3787870"/>
            <a:ext cx="5279278" cy="3070130"/>
            <a:chOff x="5925425" y="3787870"/>
            <a:chExt cx="5279278" cy="3070130"/>
          </a:xfrm>
        </p:grpSpPr>
        <p:pic>
          <p:nvPicPr>
            <p:cNvPr id="10244" name="Picture 4" descr="Кімната білого кольору для дівчинки | Меблі для підліткової кімнати |  Доставка по Києву і Україні: Одеса, Полтава, Ужгород, Біла Церква, Дніпро,  Кривий Ріг, Запоріжжя">
              <a:extLst>
                <a:ext uri="{FF2B5EF4-FFF2-40B4-BE49-F238E27FC236}">
                  <a16:creationId xmlns:a16="http://schemas.microsoft.com/office/drawing/2014/main" id="{79739800-9E26-E513-727E-E1C930DC2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7" b="9726"/>
            <a:stretch/>
          </p:blipFill>
          <p:spPr bwMode="auto">
            <a:xfrm>
              <a:off x="5925425" y="3787870"/>
              <a:ext cx="5279278" cy="303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Грустный ребенок рисунок (63 фото) » Рисунки для срисовки и не только">
              <a:extLst>
                <a:ext uri="{FF2B5EF4-FFF2-40B4-BE49-F238E27FC236}">
                  <a16:creationId xmlns:a16="http://schemas.microsoft.com/office/drawing/2014/main" id="{01758B13-6A4B-731E-4DF3-F99EAF4D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1926" y="5648053"/>
              <a:ext cx="1923891" cy="120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>
            <a:hlinkClick r:id="rId7"/>
            <a:extLst>
              <a:ext uri="{FF2B5EF4-FFF2-40B4-BE49-F238E27FC236}">
                <a16:creationId xmlns:a16="http://schemas.microsoft.com/office/drawing/2014/main" id="{BF3A3CF1-C9CC-0F34-9659-F969F50E3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8196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6989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Під час обстрілу стрілецькою зброєю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3B324-6BA1-0691-3142-DA1B12152C36}"/>
              </a:ext>
            </a:extLst>
          </p:cNvPr>
          <p:cNvSpPr txBox="1"/>
          <p:nvPr/>
        </p:nvSpPr>
        <p:spPr>
          <a:xfrm>
            <a:off x="194759" y="868070"/>
            <a:ext cx="113824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• на відкритому місці впадіть на землю та закрийте голову руками. Перебувайте біля будь-якого виступу чи заглиблення в землі. Укриттям може стати навіть сміттєва урна;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2B2CF01-0A44-E269-040C-FD45D4FCEB32}"/>
              </a:ext>
            </a:extLst>
          </p:cNvPr>
          <p:cNvGrpSpPr/>
          <p:nvPr/>
        </p:nvGrpSpPr>
        <p:grpSpPr>
          <a:xfrm>
            <a:off x="2027464" y="2253065"/>
            <a:ext cx="6881404" cy="4453346"/>
            <a:chOff x="2027464" y="2253065"/>
            <a:chExt cx="6881404" cy="4453346"/>
          </a:xfrm>
        </p:grpSpPr>
        <p:pic>
          <p:nvPicPr>
            <p:cNvPr id="11266" name="Picture 2" descr="Помойка для избранных»: жильцы казанской многоэтажки спрятали контейнерную  площадку от чужаков в клетку с кодовым замком | Вечерняя Казань">
              <a:extLst>
                <a:ext uri="{FF2B5EF4-FFF2-40B4-BE49-F238E27FC236}">
                  <a16:creationId xmlns:a16="http://schemas.microsoft.com/office/drawing/2014/main" id="{EC8DD3BC-EFE2-DE5C-9B63-7BF5D3380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27" b="22076"/>
            <a:stretch/>
          </p:blipFill>
          <p:spPr bwMode="auto">
            <a:xfrm>
              <a:off x="2027464" y="2253065"/>
              <a:ext cx="6881404" cy="445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CB7955F0-4B27-0DCC-9808-98DD472D1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60" b="92152" l="10000" r="90000">
                          <a14:foregroundMark x1="47381" y1="6495" x2="56667" y2="8931"/>
                          <a14:foregroundMark x1="50595" y1="28552" x2="49167" y2="30988"/>
                          <a14:foregroundMark x1="51429" y1="29499" x2="55119" y2="27876"/>
                          <a14:foregroundMark x1="40476" y1="33965" x2="43333" y2="33424"/>
                          <a14:foregroundMark x1="41786" y1="31800" x2="42024" y2="34506"/>
                          <a14:foregroundMark x1="40000" y1="32612" x2="40833" y2="32476"/>
                          <a14:foregroundMark x1="62857" y1="80920" x2="49286" y2="91881"/>
                          <a14:foregroundMark x1="49286" y1="91881" x2="55714" y2="88363"/>
                          <a14:foregroundMark x1="55714" y1="88363" x2="55952" y2="88498"/>
                          <a14:foregroundMark x1="49167" y1="88363" x2="31548" y2="86333"/>
                          <a14:foregroundMark x1="31548" y1="86333" x2="40714" y2="82273"/>
                          <a14:foregroundMark x1="40714" y1="82273" x2="43571" y2="82679"/>
                          <a14:foregroundMark x1="31905" y1="84574" x2="32738" y2="87280"/>
                          <a14:foregroundMark x1="30833" y1="92152" x2="35595" y2="9174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283" y="4805611"/>
              <a:ext cx="1511163" cy="132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1E3067D5-A338-A743-5F9C-6B3169446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5757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83B324-6BA1-0691-3142-DA1B12152C36}"/>
              </a:ext>
            </a:extLst>
          </p:cNvPr>
          <p:cNvSpPr txBox="1"/>
          <p:nvPr/>
        </p:nvSpPr>
        <p:spPr>
          <a:xfrm>
            <a:off x="168633" y="885487"/>
            <a:ext cx="11382468" cy="2818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ваше тіло має бути у безпечному положенні: згрупуйтесь, ляжте в позу ембріона, розверніться ногами у сторону пострілів та прикрийте голову руками. Коли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почнуться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постріли, розтуліть рот, щоб вберегти барабанні перетинки;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чекайте щонайменше 5 хвилин в укритті, допоки стрілянина не вщухне.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224A96-C42A-A34A-A903-D8D498DD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6989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Під час обстрілу стрілецькою зброєю</a:t>
            </a:r>
          </a:p>
        </p:txBody>
      </p:sp>
      <p:pic>
        <p:nvPicPr>
          <p:cNvPr id="12296" name="Picture 8" descr="солдат, мультфильм, рисунок">
            <a:extLst>
              <a:ext uri="{FF2B5EF4-FFF2-40B4-BE49-F238E27FC236}">
                <a16:creationId xmlns:a16="http://schemas.microsoft.com/office/drawing/2014/main" id="{2162BDD7-14CB-2385-620D-B146ABC2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030" y="2999013"/>
            <a:ext cx="3791494" cy="42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солдат, рисунок, стоковая фотография">
            <a:extLst>
              <a:ext uri="{FF2B5EF4-FFF2-40B4-BE49-F238E27FC236}">
                <a16:creationId xmlns:a16="http://schemas.microsoft.com/office/drawing/2014/main" id="{78D2C6D7-DE59-6C98-1B38-62630A1E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5170" l="2111" r="99222">
                        <a14:foregroundMark x1="6778" y1="20455" x2="15444" y2="8239"/>
                        <a14:foregroundMark x1="15444" y1="8239" x2="38333" y2="4830"/>
                        <a14:foregroundMark x1="38333" y1="4830" x2="44333" y2="8239"/>
                        <a14:foregroundMark x1="3778" y1="12955" x2="6778" y2="11818"/>
                        <a14:foregroundMark x1="24444" y1="2386" x2="38333" y2="1250"/>
                        <a14:foregroundMark x1="38333" y1="1250" x2="38333" y2="1250"/>
                        <a14:foregroundMark x1="3111" y1="40739" x2="6111" y2="47216"/>
                        <a14:foregroundMark x1="2333" y1="10057" x2="4333" y2="18182"/>
                        <a14:foregroundMark x1="4333" y1="18182" x2="4556" y2="18409"/>
                        <a14:foregroundMark x1="39889" y1="91818" x2="43333" y2="95227"/>
                        <a14:foregroundMark x1="90000" y1="52330" x2="99222" y2="5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524" y="3283131"/>
            <a:ext cx="1863607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andbag Barricade 01 3D Model $69 - .upk .max .unitypackage .c4d .unknown  .obj - Free3D">
            <a:extLst>
              <a:ext uri="{FF2B5EF4-FFF2-40B4-BE49-F238E27FC236}">
                <a16:creationId xmlns:a16="http://schemas.microsoft.com/office/drawing/2014/main" id="{38A58FB1-A8D8-1557-BC8D-E373BD4F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6" y="3096855"/>
            <a:ext cx="7202824" cy="44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0CBC1F92-4208-CD09-CC51-8211AE00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36094" x2="50781" y2="343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2969">
            <a:off x="422311" y="4472707"/>
            <a:ext cx="3173781" cy="317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9"/>
            <a:extLst>
              <a:ext uri="{FF2B5EF4-FFF2-40B4-BE49-F238E27FC236}">
                <a16:creationId xmlns:a16="http://schemas.microsoft.com/office/drawing/2014/main" id="{29C052F5-FB47-912B-A094-FF40B0D60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837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BC665-CE19-9E57-E18E-042F72A97315}"/>
              </a:ext>
            </a:extLst>
          </p:cNvPr>
          <p:cNvSpPr txBox="1"/>
          <p:nvPr/>
        </p:nvSpPr>
        <p:spPr>
          <a:xfrm>
            <a:off x="175875" y="893295"/>
            <a:ext cx="11641656" cy="382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 що ви почули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гучнии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̆ свист, залп запуску та вибух снаряда може означати, що ви потрапили в зону артобстрілу, мінометного обстрілу або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авіанальоту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Міноборони пояснює, сам снаряд, як і залп установки, можна помітити та зреагувати. Тому краще постійно стежити за небом. Удень – це димний слід від ракети, вночі – яскравий спалах;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якщо поруч є бомбосховище і ви почули сирену – знак «Увага всім», – терміново йдіть до укриття;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3316" name="Picture 4" descr="Високоточний снаряд M982 Excalibur для ЗСУ: на що здатний цей боєприпас |  Defense Express">
            <a:extLst>
              <a:ext uri="{FF2B5EF4-FFF2-40B4-BE49-F238E27FC236}">
                <a16:creationId xmlns:a16="http://schemas.microsoft.com/office/drawing/2014/main" id="{CC1DD46C-21F8-7E25-FBEA-2BED4092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0011">
            <a:off x="963429" y="4563786"/>
            <a:ext cx="25431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Старшие братья»: 127-мм и 155-мм боеприпасы потенциального противника">
            <a:extLst>
              <a:ext uri="{FF2B5EF4-FFF2-40B4-BE49-F238E27FC236}">
                <a16:creationId xmlns:a16="http://schemas.microsoft.com/office/drawing/2014/main" id="{94DA8F9D-ADC8-AA72-8A0C-FFBA884F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1646">
            <a:off x="4542444" y="4353803"/>
            <a:ext cx="2020994" cy="30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Снаряд танка (65 фото) - красивые картинки и HD фото">
            <a:extLst>
              <a:ext uri="{FF2B5EF4-FFF2-40B4-BE49-F238E27FC236}">
                <a16:creationId xmlns:a16="http://schemas.microsoft.com/office/drawing/2014/main" id="{10CAB480-BE50-1193-D771-5034456E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0048">
            <a:off x="7313613" y="5092771"/>
            <a:ext cx="2516187" cy="16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Мир мобильных минометов">
            <a:extLst>
              <a:ext uri="{FF2B5EF4-FFF2-40B4-BE49-F238E27FC236}">
                <a16:creationId xmlns:a16="http://schemas.microsoft.com/office/drawing/2014/main" id="{09B9E4AB-FA42-179F-4EDB-3B0CA84C8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154" flipH="1">
            <a:off x="9729579" y="4747643"/>
            <a:ext cx="2096952" cy="18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/>
            <a:extLst>
              <a:ext uri="{FF2B5EF4-FFF2-40B4-BE49-F238E27FC236}">
                <a16:creationId xmlns:a16="http://schemas.microsoft.com/office/drawing/2014/main" id="{9C164E77-19BF-0E9E-1204-F1667F980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750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0BC665-CE19-9E57-E18E-042F72A97315}"/>
              </a:ext>
            </a:extLst>
          </p:cNvPr>
          <p:cNvSpPr txBox="1"/>
          <p:nvPr/>
        </p:nvSpPr>
        <p:spPr>
          <a:xfrm>
            <a:off x="149748" y="832335"/>
            <a:ext cx="11650365" cy="2387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укритті увімкніть телебачення або радіо на будь-якому носії або відкривайте сторінки офіційних державних каналів. Там протягом 5 хвилин буде інформація про те, що трапилось. Виконуйте інструкції;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залишайтеся в укритті щонайменше </a:t>
            </a:r>
            <a:r>
              <a:rPr lang="uk-UA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10 хвилин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після завершення обстрілу, адже існує загроза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його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відновлення.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6C541EE-AD9C-3DF0-48F8-494BAC9E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Picture 4" descr="Яке телебачення краще підключити-кабельне, супутникове, цифрове, OTT або  IPTV | DEPS">
            <a:extLst>
              <a:ext uri="{FF2B5EF4-FFF2-40B4-BE49-F238E27FC236}">
                <a16:creationId xmlns:a16="http://schemas.microsoft.com/office/drawing/2014/main" id="{39A44288-1230-779C-5032-FB88C6F73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r="11600" b="26533"/>
          <a:stretch/>
        </p:blipFill>
        <p:spPr bwMode="auto">
          <a:xfrm>
            <a:off x="3133463" y="3429000"/>
            <a:ext cx="6060063" cy="33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28241-0CCD-3858-C7C1-65E9B037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086" y="4759924"/>
            <a:ext cx="1806501" cy="202620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6D77B0F-CCCD-3D94-07A7-9D5FF6ABC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0" b="92152" l="10000" r="90000">
                        <a14:foregroundMark x1="47381" y1="6495" x2="56667" y2="8931"/>
                        <a14:foregroundMark x1="50595" y1="28552" x2="49167" y2="30988"/>
                        <a14:foregroundMark x1="51429" y1="29499" x2="55119" y2="27876"/>
                        <a14:foregroundMark x1="40476" y1="33965" x2="43333" y2="33424"/>
                        <a14:foregroundMark x1="41786" y1="31800" x2="42024" y2="34506"/>
                        <a14:foregroundMark x1="40000" y1="32612" x2="40833" y2="32476"/>
                        <a14:foregroundMark x1="62857" y1="80920" x2="49286" y2="91881"/>
                        <a14:foregroundMark x1="49286" y1="91881" x2="55714" y2="88363"/>
                        <a14:foregroundMark x1="55714" y1="88363" x2="55952" y2="88498"/>
                        <a14:foregroundMark x1="49167" y1="88363" x2="31548" y2="86333"/>
                        <a14:foregroundMark x1="31548" y1="86333" x2="40714" y2="82273"/>
                        <a14:foregroundMark x1="40714" y1="82273" x2="43571" y2="82679"/>
                        <a14:foregroundMark x1="31905" y1="84574" x2="32738" y2="87280"/>
                        <a14:foregroundMark x1="30833" y1="92152" x2="35595" y2="9174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62" y="4398293"/>
            <a:ext cx="2867651" cy="25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F412C4E0-62C4-3F38-5F28-98079A6CD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2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82DDF9-1222-04BB-FC97-5C31A08CD821}"/>
              </a:ext>
            </a:extLst>
          </p:cNvPr>
          <p:cNvSpPr txBox="1"/>
          <p:nvPr/>
        </p:nvSpPr>
        <p:spPr>
          <a:xfrm>
            <a:off x="244249" y="732155"/>
            <a:ext cx="117474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Якщо ви вдома:</a:t>
            </a:r>
          </a:p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обирайте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місце в кутку та недалеко від виходу, щоб миттєво залишити будинок у разі влучення снаряду. Ховайтесь у підвалі або іншому заглибленому укритті, між несучими стінами.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BEFB5C8-36B6-61D5-5716-52214F06B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B287FA3D-BBA9-70C2-13C0-0D7F206D116C}"/>
              </a:ext>
            </a:extLst>
          </p:cNvPr>
          <p:cNvGrpSpPr/>
          <p:nvPr/>
        </p:nvGrpSpPr>
        <p:grpSpPr>
          <a:xfrm>
            <a:off x="409576" y="2548037"/>
            <a:ext cx="5543550" cy="4309963"/>
            <a:chOff x="342901" y="2548037"/>
            <a:chExt cx="5543550" cy="4309963"/>
          </a:xfrm>
        </p:grpSpPr>
        <p:pic>
          <p:nvPicPr>
            <p:cNvPr id="14338" name="Picture 2" descr="Підвал Калуської дитячої поліклініки затоплює каналізація | ВІКНА. Новини  Калуша та Прикарпаття">
              <a:extLst>
                <a:ext uri="{FF2B5EF4-FFF2-40B4-BE49-F238E27FC236}">
                  <a16:creationId xmlns:a16="http://schemas.microsoft.com/office/drawing/2014/main" id="{4FCAA54A-D49D-B4E5-05DD-0A96E90CC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2548037"/>
              <a:ext cx="5543550" cy="414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1E30594-AE9A-A024-8250-57D0C96CD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0000" y1="36094" x2="50781" y2="34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584" y="4735817"/>
              <a:ext cx="2122183" cy="212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E86D5517-E935-3FBA-5A3C-F53B3C3CEC96}"/>
              </a:ext>
            </a:extLst>
          </p:cNvPr>
          <p:cNvGrpSpPr/>
          <p:nvPr/>
        </p:nvGrpSpPr>
        <p:grpSpPr>
          <a:xfrm>
            <a:off x="6181726" y="2733675"/>
            <a:ext cx="5809001" cy="3960508"/>
            <a:chOff x="6181726" y="2733675"/>
            <a:chExt cx="5809001" cy="3960508"/>
          </a:xfrm>
        </p:grpSpPr>
        <p:pic>
          <p:nvPicPr>
            <p:cNvPr id="14340" name="Picture 4" descr="Підвал 18-го століття: у Володимирі-Волинському дослідили провалля поблизу  міськради - Волинь Online">
              <a:extLst>
                <a:ext uri="{FF2B5EF4-FFF2-40B4-BE49-F238E27FC236}">
                  <a16:creationId xmlns:a16="http://schemas.microsoft.com/office/drawing/2014/main" id="{6F20CA9B-FFE3-3E05-D884-B4E9C83621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00" b="18056"/>
            <a:stretch/>
          </p:blipFill>
          <p:spPr bwMode="auto">
            <a:xfrm>
              <a:off x="6181726" y="2733675"/>
              <a:ext cx="5809001" cy="3960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E61B611-47F8-D4FB-25A5-505E8E90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3936" y="4550374"/>
              <a:ext cx="1806501" cy="2026202"/>
            </a:xfrm>
            <a:prstGeom prst="rect">
              <a:avLst/>
            </a:prstGeom>
          </p:spPr>
        </p:pic>
      </p:grpSp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C2E795EF-3C02-078C-069D-85A50924E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16235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A562DE-D263-D01C-2E58-E1C2EB96D8D9}"/>
              </a:ext>
            </a:extLst>
          </p:cNvPr>
          <p:cNvSpPr txBox="1"/>
          <p:nvPr/>
        </p:nvSpPr>
        <p:spPr>
          <a:xfrm>
            <a:off x="168825" y="732155"/>
            <a:ext cx="115616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Якщо ви в транспорті чи на вулиці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то негайно дійте так: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падайте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на землю,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закрийте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голову руками або предметами, закрийте долонями вуха та відкрийте рот (це врятує від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контузіі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̈). Перечекайте перший обстріл лежачи, а далі ховайтеся в безпечному заглибленому приміщенні;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DF6F83-73BD-3A19-B2C7-B44B4257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026" name="Picture 2" descr="Что делать, чтобы выжить: правила поведения при артобстреле. Новости  :section-UKR.NET.">
            <a:extLst>
              <a:ext uri="{FF2B5EF4-FFF2-40B4-BE49-F238E27FC236}">
                <a16:creationId xmlns:a16="http://schemas.microsoft.com/office/drawing/2014/main" id="{81B6B1F1-0535-5240-29D1-BC43E3D5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88" y="3048593"/>
            <a:ext cx="6421694" cy="37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к выжить при артиллерийском обстреле - Лайфхакер">
            <a:extLst>
              <a:ext uri="{FF2B5EF4-FFF2-40B4-BE49-F238E27FC236}">
                <a16:creationId xmlns:a16="http://schemas.microsoft.com/office/drawing/2014/main" id="{1610CC44-B9EA-0F96-087F-7C18C525B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C9DBDF"/>
              </a:clrFrom>
              <a:clrTo>
                <a:srgbClr val="C9DB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r="32889"/>
          <a:stretch/>
        </p:blipFill>
        <p:spPr bwMode="auto">
          <a:xfrm>
            <a:off x="8906748" y="1797429"/>
            <a:ext cx="2823697" cy="38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54D0956B-1171-247A-4C2B-69056C772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861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A562DE-D263-D01C-2E58-E1C2EB96D8D9}"/>
              </a:ext>
            </a:extLst>
          </p:cNvPr>
          <p:cNvSpPr txBox="1"/>
          <p:nvPr/>
        </p:nvSpPr>
        <p:spPr>
          <a:xfrm>
            <a:off x="221076" y="827949"/>
            <a:ext cx="115616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Якщо ви в транспорті чи на вулиці</a:t>
            </a:r>
          </a:p>
          <a:p>
            <a:pPr algn="ctr"/>
            <a:endParaRPr lang="uk-UA" sz="2800" b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не залишайтеся у під'їздах під арками та у підвалах панельних будинків або під стінами будинків із легких конструкцій. У жодному разі не ховайтесь біля всього, що може вибухнути чи впасти на вас;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DF6F83-73BD-3A19-B2C7-B44B4257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Киев обстрел 14 марта - в Оболонском районе снаряд попал в жилой дом,  обстреляли завод Антонов - Телеграф">
            <a:extLst>
              <a:ext uri="{FF2B5EF4-FFF2-40B4-BE49-F238E27FC236}">
                <a16:creationId xmlns:a16="http://schemas.microsoft.com/office/drawing/2014/main" id="{72A11934-7864-B9A4-9105-8D00F4E47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58"/>
          <a:stretch/>
        </p:blipFill>
        <p:spPr bwMode="auto">
          <a:xfrm>
            <a:off x="905148" y="3170511"/>
            <a:ext cx="3632018" cy="35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Пострадавший при обстреле дом в Оболонском районе Киева, 14 марта 2022 года">
            <a:extLst>
              <a:ext uri="{FF2B5EF4-FFF2-40B4-BE49-F238E27FC236}">
                <a16:creationId xmlns:a16="http://schemas.microsoft.com/office/drawing/2014/main" id="{73BCEF9F-57EE-6E5E-0507-FBFB26243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"/>
          <a:stretch/>
        </p:blipFill>
        <p:spPr bwMode="auto">
          <a:xfrm>
            <a:off x="5010065" y="3170511"/>
            <a:ext cx="6503015" cy="354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46E70D9E-F69E-CED7-F171-EC8BAEBDB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8243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A562DE-D263-D01C-2E58-E1C2EB96D8D9}"/>
              </a:ext>
            </a:extLst>
          </p:cNvPr>
          <p:cNvSpPr txBox="1"/>
          <p:nvPr/>
        </p:nvSpPr>
        <p:spPr>
          <a:xfrm>
            <a:off x="162874" y="824701"/>
            <a:ext cx="116633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Якщо ви </a:t>
            </a:r>
            <a:r>
              <a:rPr lang="uk-UA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 транспорті чи на вулиці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то негайно дійте так: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для укриття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підійдуть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підземні переходи, метро, укриття, канава, траншея, яма, широка труба водостоку під дорогою,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високии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̆ бордюр,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каналізаційнии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̆ люк, траншея чи канава (подібна до окопу) завглибшки 1-2 м, на відкритому місці;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863007B-46F7-E526-2AEA-416E6185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 descr="Как вести себя при обстреле: правила, спасающие жизнь">
            <a:extLst>
              <a:ext uri="{FF2B5EF4-FFF2-40B4-BE49-F238E27FC236}">
                <a16:creationId xmlns:a16="http://schemas.microsoft.com/office/drawing/2014/main" id="{97678A71-27A8-2355-3683-7BF6D9B6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0" y="3166381"/>
            <a:ext cx="5660300" cy="35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лавное - не растеряться. Действия при ядерном взрыве. » Музей СССР">
            <a:extLst>
              <a:ext uri="{FF2B5EF4-FFF2-40B4-BE49-F238E27FC236}">
                <a16:creationId xmlns:a16="http://schemas.microsoft.com/office/drawing/2014/main" id="{818C6562-D115-F8F4-824F-D58BE7D67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7" b="12005"/>
          <a:stretch/>
        </p:blipFill>
        <p:spPr bwMode="auto">
          <a:xfrm>
            <a:off x="6217922" y="3164016"/>
            <a:ext cx="5582595" cy="35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2F0F80A4-6381-6972-F387-0E51A75EC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7610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A562DE-D263-D01C-2E58-E1C2EB96D8D9}"/>
              </a:ext>
            </a:extLst>
          </p:cNvPr>
          <p:cNvSpPr txBox="1"/>
          <p:nvPr/>
        </p:nvSpPr>
        <p:spPr>
          <a:xfrm>
            <a:off x="162874" y="824701"/>
            <a:ext cx="116633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якщо обстріл застав вас </a:t>
            </a:r>
            <a:r>
              <a:rPr lang="uk-UA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у маршрутці, тролейбусі, трамваї, авто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слід негайно зупинити транспорт, відбігти від дороги в напрямку «від будівель та споруд і залягти на землю.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863007B-46F7-E526-2AEA-416E6185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 descr="Как вести себя при обстреле: правила, спасающие жизнь">
            <a:extLst>
              <a:ext uri="{FF2B5EF4-FFF2-40B4-BE49-F238E27FC236}">
                <a16:creationId xmlns:a16="http://schemas.microsoft.com/office/drawing/2014/main" id="{403435A4-558F-523E-9929-CF0E65E7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0" y="2982491"/>
            <a:ext cx="5665601" cy="37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лавное - не растеряться. Действия при ядерном взрыве. » Музей СССР">
            <a:extLst>
              <a:ext uri="{FF2B5EF4-FFF2-40B4-BE49-F238E27FC236}">
                <a16:creationId xmlns:a16="http://schemas.microsoft.com/office/drawing/2014/main" id="{76D66176-6D9D-9DB3-E6DD-CEFA6C554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000"/>
          <a:stretch/>
        </p:blipFill>
        <p:spPr bwMode="auto">
          <a:xfrm>
            <a:off x="6363526" y="3117669"/>
            <a:ext cx="5614116" cy="34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04FAA0B8-46A9-4A32-AFBE-4FE264B43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215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3440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Воєнний стан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54DC4-D681-F8E8-F6DE-9BFAFE52706F}"/>
              </a:ext>
            </a:extLst>
          </p:cNvPr>
          <p:cNvSpPr txBox="1"/>
          <p:nvPr/>
        </p:nvSpPr>
        <p:spPr>
          <a:xfrm>
            <a:off x="211829" y="976585"/>
            <a:ext cx="11527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Україні діє воєнний стан та тривають бойові дії, тож кожен учень закладу загальної середньої освіти повинен знати основні правила поведінки та дій під час повітряної тривоги, обстрілів, комендантської години.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Воєнний стан продовжили до 23 серпня, — Рада прийняла Закон">
            <a:extLst>
              <a:ext uri="{FF2B5EF4-FFF2-40B4-BE49-F238E27FC236}">
                <a16:creationId xmlns:a16="http://schemas.microsoft.com/office/drawing/2014/main" id="{34BFE127-DAC5-F75D-36DD-5CC93FCC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33" y="2422463"/>
            <a:ext cx="6567351" cy="43563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4"/>
            <a:extLst>
              <a:ext uri="{FF2B5EF4-FFF2-40B4-BE49-F238E27FC236}">
                <a16:creationId xmlns:a16="http://schemas.microsoft.com/office/drawing/2014/main" id="{5A6572C3-7CDD-D09E-F138-B0F08E95F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804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FB12D7-3FF9-F1F7-9B11-F6DFB8390FD4}"/>
              </a:ext>
            </a:extLst>
          </p:cNvPr>
          <p:cNvSpPr txBox="1"/>
          <p:nvPr/>
        </p:nvSpPr>
        <p:spPr>
          <a:xfrm>
            <a:off x="192343" y="844681"/>
            <a:ext cx="11747108" cy="152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125"/>
              </a:spcAft>
            </a:pPr>
            <a:r>
              <a:rPr lang="uk-UA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Після закінчення обстрілу (бомбардування):</a:t>
            </a:r>
          </a:p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Не поспішайте покидати укриття. Можливі поодинокі постріли. Залишаючи місце укриття, не поспішайте розслаблятися. 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E06696-3B33-6A3E-F9F6-88151018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Артобстріл, мінометний обстріл чи </a:t>
            </a:r>
            <a:r>
              <a:rPr lang="uk-UA" b="1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авіаналіт</a:t>
            </a:r>
            <a:endParaRPr lang="uk-UA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122" name="Picture 2" descr="Главное - не растеряться. Действия при ядерном взрыве. » Музей СССР">
            <a:extLst>
              <a:ext uri="{FF2B5EF4-FFF2-40B4-BE49-F238E27FC236}">
                <a16:creationId xmlns:a16="http://schemas.microsoft.com/office/drawing/2014/main" id="{4377D8ED-3DF7-7AB2-F1B9-3FD1E47C5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37"/>
          <a:stretch/>
        </p:blipFill>
        <p:spPr bwMode="auto">
          <a:xfrm>
            <a:off x="192343" y="2916592"/>
            <a:ext cx="5431019" cy="33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к вести себя, если рядом происходит взрыв? | Безопасность | Общество |  Аргументы и Факты">
            <a:extLst>
              <a:ext uri="{FF2B5EF4-FFF2-40B4-BE49-F238E27FC236}">
                <a16:creationId xmlns:a16="http://schemas.microsoft.com/office/drawing/2014/main" id="{C75C6F21-6948-1E7B-53B0-254E5643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01" y="2483266"/>
            <a:ext cx="6243250" cy="41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FD7EFA6D-7DFC-AE2C-EC19-13C37CF8C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17406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8606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Правила поведінки під час комендантської години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B05A6-506B-058E-DF97-18F1DD6591EC}"/>
              </a:ext>
            </a:extLst>
          </p:cNvPr>
          <p:cNvSpPr txBox="1"/>
          <p:nvPr/>
        </p:nvSpPr>
        <p:spPr>
          <a:xfrm>
            <a:off x="184889" y="703395"/>
            <a:ext cx="11755816" cy="382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Під час комендантської години, період дії якої встановлює місцева влада кожного регіону, заборонено перебувати на вулицях та в інших громадських місцях, якщо ви не є працівниками об’єктів критичної інфраструктури (для цього у вас має бути спеціальна перепустка). </a:t>
            </a:r>
          </a:p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Особи, які перебувають на вулицях в заборонений час, можуть вважатися членами диверсійно-розвідувальних груп.</a:t>
            </a:r>
          </a:p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Правило не поширюється на переміщення до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укриттів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під час сигналу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тривог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Відсьогодні комендантська година у Дніпрі починатиметься з 21 години.  Суспільство ДНІПРОГРАД">
            <a:extLst>
              <a:ext uri="{FF2B5EF4-FFF2-40B4-BE49-F238E27FC236}">
                <a16:creationId xmlns:a16="http://schemas.microsoft.com/office/drawing/2014/main" id="{57600DC2-3CBD-727E-79BE-2E121338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2" y="4467905"/>
            <a:ext cx="3787167" cy="23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інниця.info | На Вінниччині змінили комендантську годину – триматиме до  5-ї ранку">
            <a:extLst>
              <a:ext uri="{FF2B5EF4-FFF2-40B4-BE49-F238E27FC236}">
                <a16:creationId xmlns:a16="http://schemas.microsoft.com/office/drawing/2014/main" id="{54B71D4E-0FEE-40B2-470A-4451B7E0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8" y="4464472"/>
            <a:ext cx="3565071" cy="23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інниця.info | Поліцейські Вінниччини працюють в цілодобовому режимі,  «блукаючих» по місту в комендантську годину – затримують">
            <a:extLst>
              <a:ext uri="{FF2B5EF4-FFF2-40B4-BE49-F238E27FC236}">
                <a16:creationId xmlns:a16="http://schemas.microsoft.com/office/drawing/2014/main" id="{6B04D112-8103-5432-7194-C1BD77E6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58" y="4464472"/>
            <a:ext cx="3565070" cy="23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9A817991-E516-A824-6D87-9F044EF4D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357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60B453-AB71-69E3-E267-9D4D196DE402}"/>
              </a:ext>
            </a:extLst>
          </p:cNvPr>
          <p:cNvSpPr txBox="1"/>
          <p:nvPr/>
        </p:nvSpPr>
        <p:spPr>
          <a:xfrm>
            <a:off x="180552" y="933339"/>
            <a:ext cx="11767608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Під час комендантської години в Державній службі надзвичайних ситуацій України рекомендують дотримуватись правил світломаскування: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зашторювати вікна;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вимикати світло в оселях;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гасити вуличне освітлення своїх будинків;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прибирати з підвіконь усі лампи, зокрема й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фітолампи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по догляду за рослинами.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0DCFDEE-5885-33DF-2A10-0BD8812C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8606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Правила поведінки під час комендантської години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170" name="Picture 2" descr="Речі, які рятують — українців закликають вжити заходів зі світломаскування  власних домівок - Дом">
            <a:extLst>
              <a:ext uri="{FF2B5EF4-FFF2-40B4-BE49-F238E27FC236}">
                <a16:creationId xmlns:a16="http://schemas.microsoft.com/office/drawing/2014/main" id="{14AC7CE4-154C-43AA-5F33-519F86FF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71" y="4739974"/>
            <a:ext cx="3342730" cy="20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имикайте світло: на Донеччині з 18-ї години починає діяти режим  світломаскування | Вільне радіо">
            <a:extLst>
              <a:ext uri="{FF2B5EF4-FFF2-40B4-BE49-F238E27FC236}">
                <a16:creationId xmlns:a16="http://schemas.microsoft.com/office/drawing/2014/main" id="{40B6BDC7-CB7B-C1D3-BAE7-EC6F465EB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51" y="4739974"/>
            <a:ext cx="3251768" cy="20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18CAE211-F29F-FD29-2B47-B401C7C5E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79048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" y="0"/>
            <a:ext cx="12131040" cy="132556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kern="18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поводження з ВНП, невизначеними предметами та речовинами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CFF8F-7CFE-40E0-9EF0-62CD85FBE6F0}"/>
              </a:ext>
            </a:extLst>
          </p:cNvPr>
          <p:cNvSpPr txBox="1"/>
          <p:nvPr/>
        </p:nvSpPr>
        <p:spPr>
          <a:xfrm>
            <a:off x="235864" y="1583094"/>
            <a:ext cx="11677462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Щоб уникнути нещасних випадків, треба твердо запам'ятати, що доторкатися до вибухових або невизначених предметів неможна, бо це небезпечно для життя. </a:t>
            </a:r>
          </a:p>
        </p:txBody>
      </p:sp>
      <p:pic>
        <p:nvPicPr>
          <p:cNvPr id="8194" name="Picture 2" descr="На Буковині знайшли гранати, міни та сняряди часів Другої світової - Погляд  – новини Чернівці">
            <a:extLst>
              <a:ext uri="{FF2B5EF4-FFF2-40B4-BE49-F238E27FC236}">
                <a16:creationId xmlns:a16="http://schemas.microsoft.com/office/drawing/2014/main" id="{31652FCE-26BA-7377-ADA3-571D9C75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4" y="3203330"/>
            <a:ext cx="5504497" cy="34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Міни, гранати та РПГ: у затриманого бойовика «ЛНР» знайшли арсенал зброї">
            <a:extLst>
              <a:ext uri="{FF2B5EF4-FFF2-40B4-BE49-F238E27FC236}">
                <a16:creationId xmlns:a16="http://schemas.microsoft.com/office/drawing/2014/main" id="{1C965733-CE72-2A61-A44B-88FC6557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01" y="3191660"/>
            <a:ext cx="6000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Інформація для населення: дії у разі виявлення вибухонебезпечних предметів,  засобів ураження та саморобних вибухових пристроїв | Старосамбірська міська  рада">
            <a:extLst>
              <a:ext uri="{FF2B5EF4-FFF2-40B4-BE49-F238E27FC236}">
                <a16:creationId xmlns:a16="http://schemas.microsoft.com/office/drawing/2014/main" id="{05F7452C-D3D0-0466-1729-5404847F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8" b="95238" l="4167" r="95000">
                        <a14:foregroundMark x1="46667" y1="9048" x2="52917" y2="10000"/>
                        <a14:foregroundMark x1="45833" y1="12857" x2="7500" y2="90476"/>
                        <a14:foregroundMark x1="7500" y1="90476" x2="54583" y2="93810"/>
                        <a14:foregroundMark x1="54583" y1="93810" x2="86250" y2="92857"/>
                        <a14:foregroundMark x1="86250" y1="92857" x2="84583" y2="70000"/>
                        <a14:foregroundMark x1="84583" y1="70000" x2="53333" y2="10952"/>
                        <a14:foregroundMark x1="53333" y1="10952" x2="42500" y2="17143"/>
                        <a14:foregroundMark x1="7500" y1="87143" x2="23750" y2="93810"/>
                        <a14:foregroundMark x1="23750" y1="93810" x2="90833" y2="93810"/>
                        <a14:foregroundMark x1="90833" y1="93810" x2="90000" y2="87143"/>
                        <a14:foregroundMark x1="5000" y1="92381" x2="65833" y2="96190"/>
                        <a14:foregroundMark x1="65833" y1="96190" x2="95000" y2="95238"/>
                        <a14:foregroundMark x1="4167" y1="86190" x2="9167" y2="95714"/>
                        <a14:foregroundMark x1="47083" y1="5714" x2="53333" y2="5238"/>
                        <a14:foregroundMark x1="46667" y1="25238" x2="40417" y2="37143"/>
                        <a14:foregroundMark x1="40417" y1="37143" x2="42917" y2="54762"/>
                        <a14:foregroundMark x1="42917" y1="54762" x2="50417" y2="37619"/>
                        <a14:foregroundMark x1="50417" y1="37619" x2="57083" y2="55238"/>
                        <a14:foregroundMark x1="57083" y1="55238" x2="54583" y2="5571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19" y="4998974"/>
            <a:ext cx="2081624" cy="18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hlinkClick r:id="rId7"/>
            <a:extLst>
              <a:ext uri="{FF2B5EF4-FFF2-40B4-BE49-F238E27FC236}">
                <a16:creationId xmlns:a16="http://schemas.microsoft.com/office/drawing/2014/main" id="{9B1ADEB1-6A27-EE63-77EB-09329A616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56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5911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" y="0"/>
            <a:ext cx="12131040" cy="132556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kern="18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поводження з ВНП, невизначеними предметами та речовинами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CFF8F-7CFE-40E0-9EF0-62CD85FBE6F0}"/>
              </a:ext>
            </a:extLst>
          </p:cNvPr>
          <p:cNvSpPr txBox="1"/>
          <p:nvPr/>
        </p:nvSpPr>
        <p:spPr>
          <a:xfrm>
            <a:off x="235864" y="1583094"/>
            <a:ext cx="11677462" cy="15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Виявивши вибухонебезпечні предмети далеко від населених пунктів, треба добре запам'ятати дорогу до того місця, де їх виявлено, поставити біля них пам'ятну вішку. </a:t>
            </a:r>
          </a:p>
        </p:txBody>
      </p:sp>
      <p:pic>
        <p:nvPicPr>
          <p:cNvPr id="9218" name="Picture 2" descr="Вони зі смертю бувають віч-на-віч, або Чому сапери ніколи не поспішають –  АрміяInform">
            <a:extLst>
              <a:ext uri="{FF2B5EF4-FFF2-40B4-BE49-F238E27FC236}">
                <a16:creationId xmlns:a16="http://schemas.microsoft.com/office/drawing/2014/main" id="{EF3E3B15-04C1-4961-57A5-E2AD42A7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37" y="3132877"/>
            <a:ext cx="5483134" cy="36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CCD6F-2D43-CB49-3491-A79BC36CB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72" y="2865120"/>
            <a:ext cx="1753176" cy="3992880"/>
          </a:xfrm>
          <a:prstGeom prst="rect">
            <a:avLst/>
          </a:prstGeom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0AB41804-E6C5-8AB0-9D27-0488910EC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" y="594961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8629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" y="0"/>
            <a:ext cx="12131040" cy="132556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kern="18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поводження з ВНП, невизначеними предметами та речовинами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CFF8F-7CFE-40E0-9EF0-62CD85FBE6F0}"/>
              </a:ext>
            </a:extLst>
          </p:cNvPr>
          <p:cNvSpPr txBox="1"/>
          <p:nvPr/>
        </p:nvSpPr>
        <p:spPr>
          <a:xfrm>
            <a:off x="235864" y="1583094"/>
            <a:ext cx="11677462" cy="2045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 знайдені вибухонебезпечні предмети треба негайно сповістити працівників місцевого самоврядування, міліції, найближчого підприємства, школи або просто дорослих, які є поблизу. До жодних самостійних дій вдаватися не можна! </a:t>
            </a:r>
          </a:p>
        </p:txBody>
      </p:sp>
      <p:pic>
        <p:nvPicPr>
          <p:cNvPr id="10242" name="Picture 2" descr="Вони зі смертю бувають віч-на-віч, або Чому сапери ніколи не поспішають –  АрміяInform">
            <a:extLst>
              <a:ext uri="{FF2B5EF4-FFF2-40B4-BE49-F238E27FC236}">
                <a16:creationId xmlns:a16="http://schemas.microsoft.com/office/drawing/2014/main" id="{767D8753-E2BD-A805-EB20-F2C3984FE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29"/>
          <a:stretch/>
        </p:blipFill>
        <p:spPr bwMode="auto">
          <a:xfrm>
            <a:off x="1117962" y="3628396"/>
            <a:ext cx="4795157" cy="30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они зі смертю бувають віч-на-віч, або Чому сапери ніколи не поспішають –  АрміяInform">
            <a:extLst>
              <a:ext uri="{FF2B5EF4-FFF2-40B4-BE49-F238E27FC236}">
                <a16:creationId xmlns:a16="http://schemas.microsoft.com/office/drawing/2014/main" id="{12EC5651-546C-A81C-676A-09AD2FB42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91"/>
          <a:stretch/>
        </p:blipFill>
        <p:spPr bwMode="auto">
          <a:xfrm>
            <a:off x="6597660" y="3628396"/>
            <a:ext cx="4859555" cy="30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AD99C49B-7F45-D4C5-0886-465B92ED5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13921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" y="1"/>
            <a:ext cx="12131040" cy="7924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kern="18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ПАМ’ЯТАЙ!</a:t>
            </a:r>
            <a:endParaRPr lang="uk-UA" dirty="0">
              <a:solidFill>
                <a:srgbClr val="C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DCFF8F-7CFE-40E0-9EF0-62CD85FBE6F0}"/>
              </a:ext>
            </a:extLst>
          </p:cNvPr>
          <p:cNvSpPr txBox="1"/>
          <p:nvPr/>
        </p:nvSpPr>
        <p:spPr>
          <a:xfrm>
            <a:off x="148778" y="1173791"/>
            <a:ext cx="11677462" cy="238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4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Знання та дотримування цих правил поведінки допоможе тобі врятувати своє життя і здоров’я!</a:t>
            </a:r>
          </a:p>
        </p:txBody>
      </p:sp>
      <p:pic>
        <p:nvPicPr>
          <p:cNvPr id="11268" name="Picture 4" descr="Toxic vector sign • wandsticker Sicherheit, Emblem, Piktogramm | myloview.de">
            <a:extLst>
              <a:ext uri="{FF2B5EF4-FFF2-40B4-BE49-F238E27FC236}">
                <a16:creationId xmlns:a16="http://schemas.microsoft.com/office/drawing/2014/main" id="{587B1A1E-71ED-D626-F682-5EA40E67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35248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506C3BA8-090D-E01A-44E6-9B5224829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346" y="6021057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345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569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29E8D-678B-691D-DEC4-8393339BF0C3}"/>
              </a:ext>
            </a:extLst>
          </p:cNvPr>
          <p:cNvSpPr txBox="1"/>
          <p:nvPr/>
        </p:nvSpPr>
        <p:spPr>
          <a:xfrm>
            <a:off x="148423" y="1004911"/>
            <a:ext cx="100231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 ви почули гудки сирен, переривчасті гудки підприємств або звуки гучномовця, що тривають протягом декількох хвилин, це означає попереджувальний сигнал «</a:t>
            </a:r>
            <a:r>
              <a:rPr lang="uk-UA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Увага всім</a:t>
            </a:r>
            <a:r>
              <a:rPr lang="uk-UA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uk-UA" sz="2800" b="1" dirty="0"/>
          </a:p>
        </p:txBody>
      </p:sp>
      <p:pic>
        <p:nvPicPr>
          <p:cNvPr id="3076" name="Picture 4" descr="Зробіть це!» – Кулеба закликав партнерів України надати бойові літаки">
            <a:extLst>
              <a:ext uri="{FF2B5EF4-FFF2-40B4-BE49-F238E27FC236}">
                <a16:creationId xmlns:a16="http://schemas.microsoft.com/office/drawing/2014/main" id="{A9B87DB0-BD77-1928-6BB2-F6578ED8A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84348" l="9804" r="93382">
                        <a14:foregroundMark x1="19608" y1="60870" x2="32843" y2="70870"/>
                        <a14:foregroundMark x1="32843" y1="70870" x2="62500" y2="74348"/>
                        <a14:foregroundMark x1="52451" y1="83478" x2="59804" y2="84348"/>
                        <a14:foregroundMark x1="41912" y1="7391" x2="46569" y2="7826"/>
                        <a14:foregroundMark x1="88235" y1="32609" x2="93382" y2="35217"/>
                        <a14:foregroundMark x1="60049" y1="84348" x2="61765" y2="8434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57"/>
          <a:stretch/>
        </p:blipFill>
        <p:spPr bwMode="auto">
          <a:xfrm rot="20296511">
            <a:off x="9261688" y="72242"/>
            <a:ext cx="3247819" cy="16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 Україні оновили сигнали повітряної тривоги: як тепер “лунатиме небезпека”">
            <a:extLst>
              <a:ext uri="{FF2B5EF4-FFF2-40B4-BE49-F238E27FC236}">
                <a16:creationId xmlns:a16="http://schemas.microsoft.com/office/drawing/2014/main" id="{D2374717-AFB7-6166-A7B9-A3E7ABC7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63" y="2464837"/>
            <a:ext cx="6986330" cy="42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вітряна тривога: де скачати програму та як ним користуватися | Новий канал">
            <a:extLst>
              <a:ext uri="{FF2B5EF4-FFF2-40B4-BE49-F238E27FC236}">
                <a16:creationId xmlns:a16="http://schemas.microsoft.com/office/drawing/2014/main" id="{BBD8C726-A5DC-2B07-1154-E9E65BDC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565">
            <a:off x="588196" y="3173094"/>
            <a:ext cx="4142786" cy="29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38F9D7-7B73-8577-C90E-4B7F73D5F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50" y="3047859"/>
            <a:ext cx="1741130" cy="3810141"/>
          </a:xfrm>
          <a:prstGeom prst="rect">
            <a:avLst/>
          </a:prstGeom>
        </p:spPr>
      </p:pic>
      <p:pic>
        <p:nvPicPr>
          <p:cNvPr id="3" name="a8443bed35851b7">
            <a:hlinkClick r:id="" action="ppaction://media"/>
            <a:extLst>
              <a:ext uri="{FF2B5EF4-FFF2-40B4-BE49-F238E27FC236}">
                <a16:creationId xmlns:a16="http://schemas.microsoft.com/office/drawing/2014/main" id="{1FC051FD-8381-E637-3EAC-908525173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51" y="6288869"/>
            <a:ext cx="609600" cy="609600"/>
          </a:xfrm>
          <a:prstGeom prst="rect">
            <a:avLst/>
          </a:prstGeom>
        </p:spPr>
      </p:pic>
      <p:pic>
        <p:nvPicPr>
          <p:cNvPr id="9" name="Рисунок 8">
            <a:hlinkClick r:id="rId10"/>
            <a:extLst>
              <a:ext uri="{FF2B5EF4-FFF2-40B4-BE49-F238E27FC236}">
                <a16:creationId xmlns:a16="http://schemas.microsoft.com/office/drawing/2014/main" id="{D0161E77-1079-4B40-F12C-4A3B02B5E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97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5828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BBAF1-E024-D8BD-B9E0-90CF37CB4AA1}"/>
              </a:ext>
            </a:extLst>
          </p:cNvPr>
          <p:cNvSpPr txBox="1"/>
          <p:nvPr/>
        </p:nvSpPr>
        <p:spPr>
          <a:xfrm>
            <a:off x="101378" y="758281"/>
            <a:ext cx="11481022" cy="1956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Про алгоритм дій неодноразово повідомляли в Державній службі надзвичайних ситуацій  України, він такий: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увімкніть телебачення або радіо. Інформація звучатиме через офіційні канали протягом 5 хвилин після звучання сирен;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 descr="Діти і телевізор: що дивитися, в якому віці, скільки - і чи можна дивитися  дитині телевізор взагалі? | Діти">
            <a:extLst>
              <a:ext uri="{FF2B5EF4-FFF2-40B4-BE49-F238E27FC236}">
                <a16:creationId xmlns:a16="http://schemas.microsoft.com/office/drawing/2014/main" id="{5D0DFDFC-F191-366E-D0FC-718DC141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3178629"/>
            <a:ext cx="4582344" cy="34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4C06E5FC-BDEB-2169-907E-52B8430558AA}"/>
              </a:ext>
            </a:extLst>
          </p:cNvPr>
          <p:cNvGrpSpPr/>
          <p:nvPr/>
        </p:nvGrpSpPr>
        <p:grpSpPr>
          <a:xfrm>
            <a:off x="6879771" y="3178629"/>
            <a:ext cx="5050972" cy="3412399"/>
            <a:chOff x="4786312" y="3748977"/>
            <a:chExt cx="4139974" cy="2754965"/>
          </a:xfrm>
        </p:grpSpPr>
        <p:pic>
          <p:nvPicPr>
            <p:cNvPr id="4100" name="Picture 4" descr="Діти і телевізор: що дивитися, в якому віці, скільки - і чи можна дивитися  дитині телевізор взагалі? | Діти">
              <a:extLst>
                <a:ext uri="{FF2B5EF4-FFF2-40B4-BE49-F238E27FC236}">
                  <a16:creationId xmlns:a16="http://schemas.microsoft.com/office/drawing/2014/main" id="{6E4A6DA5-E555-615C-544D-2B941034B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12" y="3748977"/>
              <a:ext cx="4139974" cy="275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Як працює повітряна тривога - чи може сирена бути навчальною - у Центрі  протидії дезінформації спростували фейки | Українська правда _Життя">
              <a:extLst>
                <a:ext uri="{FF2B5EF4-FFF2-40B4-BE49-F238E27FC236}">
                  <a16:creationId xmlns:a16="http://schemas.microsoft.com/office/drawing/2014/main" id="{AB5E673E-A948-D228-C0B4-5A7CEE2B1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491" y="4057883"/>
              <a:ext cx="1478483" cy="824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98A62A-C213-8320-8FB5-48FF966FA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90" y="3104816"/>
            <a:ext cx="2724760" cy="3753184"/>
          </a:xfrm>
          <a:prstGeom prst="rect">
            <a:avLst/>
          </a:prstGeom>
        </p:spPr>
      </p:pic>
      <p:pic>
        <p:nvPicPr>
          <p:cNvPr id="10" name="Рисунок 9">
            <a:hlinkClick r:id="rId8"/>
            <a:extLst>
              <a:ext uri="{FF2B5EF4-FFF2-40B4-BE49-F238E27FC236}">
                <a16:creationId xmlns:a16="http://schemas.microsoft.com/office/drawing/2014/main" id="{19E8FB5E-90B0-5E36-9072-FEC2AAE2BD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88550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A6E54-FE34-A089-06AB-3D81902A23C8}"/>
              </a:ext>
            </a:extLst>
          </p:cNvPr>
          <p:cNvSpPr txBox="1"/>
          <p:nvPr/>
        </p:nvSpPr>
        <p:spPr>
          <a:xfrm>
            <a:off x="67491" y="854665"/>
            <a:ext cx="119242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зосередьтесь, прослухайте повідомлення та виконуйте почуті інструкції. Залишайте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теле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радіоканали увімкненими. З них може надходити подальша інформація;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9627737-DF96-3801-741F-2D229E91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5828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pic>
        <p:nvPicPr>
          <p:cNvPr id="5122" name="Picture 2" descr="Українське телебачення: українські новини стають ще доступнішими">
            <a:extLst>
              <a:ext uri="{FF2B5EF4-FFF2-40B4-BE49-F238E27FC236}">
                <a16:creationId xmlns:a16="http://schemas.microsoft.com/office/drawing/2014/main" id="{BF7F2D82-A58F-E8BF-8DF6-CAFEDF4A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7" y="3429000"/>
            <a:ext cx="4736919" cy="31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Яке телебачення краще підключити-кабельне, супутникове, цифрове, OTT або  IPTV | DEPS">
            <a:extLst>
              <a:ext uri="{FF2B5EF4-FFF2-40B4-BE49-F238E27FC236}">
                <a16:creationId xmlns:a16="http://schemas.microsoft.com/office/drawing/2014/main" id="{6FBF1F9E-195B-0D25-7E13-1CC496580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r="11600" b="26533"/>
          <a:stretch/>
        </p:blipFill>
        <p:spPr bwMode="auto">
          <a:xfrm>
            <a:off x="6095738" y="3403885"/>
            <a:ext cx="5634165" cy="312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C0148E-F675-CA4F-EF6B-F1F918C02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44" y="2307771"/>
            <a:ext cx="1610374" cy="4550229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2AD06C79-630D-915E-1DAF-32B7B3B5A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03367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A6E54-FE34-A089-06AB-3D81902A23C8}"/>
              </a:ext>
            </a:extLst>
          </p:cNvPr>
          <p:cNvSpPr txBox="1"/>
          <p:nvPr/>
        </p:nvSpPr>
        <p:spPr>
          <a:xfrm>
            <a:off x="185056" y="758281"/>
            <a:ext cx="117282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зазвичай під час тривоги на офіційних каналах звучить інформація від місцевої влади про повітряну тривогу, під час якої треба взяти запас харчів, води та прямувати до найближчого укриття;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0807060-8049-3AE6-9D77-656C6892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5828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pic>
        <p:nvPicPr>
          <p:cNvPr id="6146" name="Picture 2" descr="30% коледжів облаштували укриття - Кіровоградщина">
            <a:extLst>
              <a:ext uri="{FF2B5EF4-FFF2-40B4-BE49-F238E27FC236}">
                <a16:creationId xmlns:a16="http://schemas.microsoft.com/office/drawing/2014/main" id="{5D8A31C7-3C8E-A965-0DED-F7E4A437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1" y="2901557"/>
            <a:ext cx="5951929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На випадок небезпеки: адреси сховищ та укриттів в області - Галицький  Кореспондент">
            <a:extLst>
              <a:ext uri="{FF2B5EF4-FFF2-40B4-BE49-F238E27FC236}">
                <a16:creationId xmlns:a16="http://schemas.microsoft.com/office/drawing/2014/main" id="{B91FFBE5-F4F4-FCD2-E0FE-8774AC86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576" y="2901557"/>
            <a:ext cx="56197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07A8F4-0D14-9879-8290-3DF1A669A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7644" y="2971225"/>
            <a:ext cx="1610374" cy="3956443"/>
          </a:xfrm>
          <a:prstGeom prst="rect">
            <a:avLst/>
          </a:prstGeom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365FF69A-445C-0B99-E731-DEBFE380A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450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A6E54-FE34-A089-06AB-3D81902A23C8}"/>
              </a:ext>
            </a:extLst>
          </p:cNvPr>
          <p:cNvSpPr txBox="1"/>
          <p:nvPr/>
        </p:nvSpPr>
        <p:spPr>
          <a:xfrm>
            <a:off x="127071" y="758281"/>
            <a:ext cx="11768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повідомте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про почуте сусідам чи знайомим, за необхідності надайте їм допомогу;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44DC02C-5A0B-BDC0-3B0B-97F9E1EC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5828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pic>
        <p:nvPicPr>
          <p:cNvPr id="7170" name="Picture 2" descr="Дружба з сусідами як засіб соціалізації">
            <a:extLst>
              <a:ext uri="{FF2B5EF4-FFF2-40B4-BE49-F238E27FC236}">
                <a16:creationId xmlns:a16="http://schemas.microsoft.com/office/drawing/2014/main" id="{0D93BC63-CA69-3064-9A0A-59FAFE9D5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3" r="10060"/>
          <a:stretch/>
        </p:blipFill>
        <p:spPr bwMode="auto">
          <a:xfrm>
            <a:off x="2246810" y="1764074"/>
            <a:ext cx="7019110" cy="50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Чтобы враг не прошел: сбиваем дорожные указатели - новости Днепра">
            <a:extLst>
              <a:ext uri="{FF2B5EF4-FFF2-40B4-BE49-F238E27FC236}">
                <a16:creationId xmlns:a16="http://schemas.microsoft.com/office/drawing/2014/main" id="{E79B4763-7187-2EB0-566A-0E9881BC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667" y1="33333" x2="32000" y2="64881"/>
                        <a14:foregroundMark x1="48333" y1="48214" x2="72667" y2="48214"/>
                        <a14:foregroundMark x1="72667" y1="48214" x2="47667" y2="45833"/>
                        <a14:foregroundMark x1="76333" y1="42857" x2="76333" y2="5238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04" y="1633444"/>
            <a:ext cx="2634848" cy="14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6"/>
            <a:extLst>
              <a:ext uri="{FF2B5EF4-FFF2-40B4-BE49-F238E27FC236}">
                <a16:creationId xmlns:a16="http://schemas.microsoft.com/office/drawing/2014/main" id="{29F25FF9-9193-EBB3-C88D-AE498B254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46259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0A6E54-FE34-A089-06AB-3D81902A23C8}"/>
              </a:ext>
            </a:extLst>
          </p:cNvPr>
          <p:cNvSpPr txBox="1"/>
          <p:nvPr/>
        </p:nvSpPr>
        <p:spPr>
          <a:xfrm>
            <a:off x="132072" y="758281"/>
            <a:ext cx="10515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 разі виникнення надзвичайної ситуації телефонуйте 101;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C378D4F-0F8F-A1A0-5E24-E1267273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58281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Повітряна тривога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4E27F-7161-6C18-4CAF-371E9E798964}"/>
              </a:ext>
            </a:extLst>
          </p:cNvPr>
          <p:cNvSpPr txBox="1"/>
          <p:nvPr/>
        </p:nvSpPr>
        <p:spPr>
          <a:xfrm>
            <a:off x="151665" y="1599578"/>
            <a:ext cx="118400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Україні працює мобільний застосунок «повітряна тривога», який сповіщає про небезпеку у конкретному регіоні. Його можна завантажити у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Gogle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Play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Market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та </a:t>
            </a:r>
            <a:r>
              <a:rPr lang="uk-UA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AppStore</a:t>
            </a: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194" name="Picture 2" descr="Минулого тижня столичні пожежники виїжджали на 271 виклик | Київ Media">
            <a:extLst>
              <a:ext uri="{FF2B5EF4-FFF2-40B4-BE49-F238E27FC236}">
                <a16:creationId xmlns:a16="http://schemas.microsoft.com/office/drawing/2014/main" id="{C9C0FBC4-EA87-32CF-37E7-3E00AC55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3189439"/>
            <a:ext cx="5170684" cy="34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а Львівщині запрацював застосунок «Повітряна тривога». Як скористатися -  ТРК &quot;Львівська хвиля&quot;">
            <a:extLst>
              <a:ext uri="{FF2B5EF4-FFF2-40B4-BE49-F238E27FC236}">
                <a16:creationId xmlns:a16="http://schemas.microsoft.com/office/drawing/2014/main" id="{073F79C1-343F-F988-6AF6-F0B2BBF95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5020" r="20276" b="15204"/>
          <a:stretch/>
        </p:blipFill>
        <p:spPr bwMode="auto">
          <a:xfrm>
            <a:off x="5895703" y="3365678"/>
            <a:ext cx="5956663" cy="30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40A98CD6-A4FE-3930-D5EB-7E0D2DCF3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3288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D59D0-4A6D-A728-755C-7F557921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8" y="0"/>
            <a:ext cx="10515600" cy="714738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Під час обстрілу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ACDE6-7CA4-A6B7-0AFD-5FF5A8664DEF}"/>
              </a:ext>
            </a:extLst>
          </p:cNvPr>
          <p:cNvSpPr txBox="1"/>
          <p:nvPr/>
        </p:nvSpPr>
        <p:spPr>
          <a:xfrm>
            <a:off x="225625" y="787233"/>
            <a:ext cx="116615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uk-UA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Якщо ваше житло розташоване в зоні регулярних збройних дій, перш за все потрібно зміцнити вікна (наприклад, клейкою плівкою). Так ви уникнете розльоту уламків скла. Проте краще закрити вікна мішками з піском або масивними меблями.</a:t>
            </a:r>
            <a:endParaRPr lang="uk-UA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220" name="Picture 4" descr="як заклеїти скотчем вікно">
            <a:extLst>
              <a:ext uri="{FF2B5EF4-FFF2-40B4-BE49-F238E27FC236}">
                <a16:creationId xmlns:a16="http://schemas.microsoft.com/office/drawing/2014/main" id="{3799F7CE-5C7D-653E-0A47-E43B2DB8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25"/>
          <a:stretch/>
        </p:blipFill>
        <p:spPr bwMode="auto">
          <a:xfrm>
            <a:off x="125730" y="2727571"/>
            <a:ext cx="6515408" cy="30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мішки на вікнах для поглинання ударів мін та снарядів">
            <a:extLst>
              <a:ext uri="{FF2B5EF4-FFF2-40B4-BE49-F238E27FC236}">
                <a16:creationId xmlns:a16="http://schemas.microsoft.com/office/drawing/2014/main" id="{CCB7337C-008A-5D28-12A2-12BA1CA82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2" t="27143" r="12390"/>
          <a:stretch/>
        </p:blipFill>
        <p:spPr bwMode="auto">
          <a:xfrm>
            <a:off x="6885978" y="3709852"/>
            <a:ext cx="5093207" cy="29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44ADC-4D4C-581C-C76D-5FAB85B9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70" y="2865120"/>
            <a:ext cx="1753176" cy="3992880"/>
          </a:xfrm>
          <a:prstGeom prst="rect">
            <a:avLst/>
          </a:prstGeom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CA732A32-20F5-07BD-5D63-20A19AFF8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25" y="6102538"/>
            <a:ext cx="2328874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269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1102</Words>
  <Application>Microsoft Office PowerPoint</Application>
  <PresentationFormat>Широкий екран</PresentationFormat>
  <Paragraphs>70</Paragraphs>
  <Slides>26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a_Assuan</vt:lpstr>
      <vt:lpstr>Arial</vt:lpstr>
      <vt:lpstr>Calibri</vt:lpstr>
      <vt:lpstr>Calibri Light</vt:lpstr>
      <vt:lpstr>Times New Roman</vt:lpstr>
      <vt:lpstr>Тема Office</vt:lpstr>
      <vt:lpstr>Техніка безпеки під час воєнного стану для учнів і батьків</vt:lpstr>
      <vt:lpstr>Воєнний стан</vt:lpstr>
      <vt:lpstr>Повітряна тривога</vt:lpstr>
      <vt:lpstr>Повітряна тривога</vt:lpstr>
      <vt:lpstr>Повітряна тривога</vt:lpstr>
      <vt:lpstr>Повітряна тривога</vt:lpstr>
      <vt:lpstr>Повітряна тривога</vt:lpstr>
      <vt:lpstr>Повітряна тривога</vt:lpstr>
      <vt:lpstr>Під час обстрілу</vt:lpstr>
      <vt:lpstr>Під час обстрілу стрілецькою зброєю</vt:lpstr>
      <vt:lpstr>Під час обстрілу стрілецькою зброєю</vt:lpstr>
      <vt:lpstr>Під час обстрілу стрілецькою зброєю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Артобстріл, мінометний обстріл чи авіаналіт</vt:lpstr>
      <vt:lpstr>Правила поведінки під час комендантської години</vt:lpstr>
      <vt:lpstr>Правила поведінки під час комендантської години</vt:lpstr>
      <vt:lpstr>Правила поводження з ВНП, невизначеними предметами та речовинами</vt:lpstr>
      <vt:lpstr>Правила поводження з ВНП, невизначеними предметами та речовинами</vt:lpstr>
      <vt:lpstr>Правила поводження з ВНП, невизначеними предметами та речовинами</vt:lpstr>
      <vt:lpstr>ПАМ’ЯТАЙ!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Техніка безпеки під час воєнного стану</dc:title>
  <dc:creator>User</dc:creator>
  <cp:lastModifiedBy>User</cp:lastModifiedBy>
  <cp:revision>28</cp:revision>
  <dcterms:created xsi:type="dcterms:W3CDTF">2022-08-31T20:01:45Z</dcterms:created>
  <dcterms:modified xsi:type="dcterms:W3CDTF">2022-09-04T13:32:06Z</dcterms:modified>
</cp:coreProperties>
</file>